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9"/>
  </p:notesMasterIdLst>
  <p:handoutMasterIdLst>
    <p:handoutMasterId r:id="rId70"/>
  </p:handoutMasterIdLst>
  <p:sldIdLst>
    <p:sldId id="257" r:id="rId5"/>
    <p:sldId id="367" r:id="rId6"/>
    <p:sldId id="267" r:id="rId7"/>
    <p:sldId id="306" r:id="rId8"/>
    <p:sldId id="308" r:id="rId9"/>
    <p:sldId id="307" r:id="rId10"/>
    <p:sldId id="309" r:id="rId11"/>
    <p:sldId id="275" r:id="rId12"/>
    <p:sldId id="295" r:id="rId13"/>
    <p:sldId id="310" r:id="rId14"/>
    <p:sldId id="311" r:id="rId15"/>
    <p:sldId id="312" r:id="rId16"/>
    <p:sldId id="313" r:id="rId17"/>
    <p:sldId id="296" r:id="rId18"/>
    <p:sldId id="316" r:id="rId19"/>
    <p:sldId id="317" r:id="rId20"/>
    <p:sldId id="318" r:id="rId21"/>
    <p:sldId id="319" r:id="rId22"/>
    <p:sldId id="320" r:id="rId23"/>
    <p:sldId id="321" r:id="rId24"/>
    <p:sldId id="322" r:id="rId25"/>
    <p:sldId id="323" r:id="rId26"/>
    <p:sldId id="269" r:id="rId27"/>
    <p:sldId id="324" r:id="rId28"/>
    <p:sldId id="325" r:id="rId29"/>
    <p:sldId id="327" r:id="rId30"/>
    <p:sldId id="328" r:id="rId31"/>
    <p:sldId id="329" r:id="rId32"/>
    <p:sldId id="330" r:id="rId33"/>
    <p:sldId id="331" r:id="rId34"/>
    <p:sldId id="332" r:id="rId35"/>
    <p:sldId id="333" r:id="rId36"/>
    <p:sldId id="334" r:id="rId37"/>
    <p:sldId id="335" r:id="rId38"/>
    <p:sldId id="337" r:id="rId39"/>
    <p:sldId id="336" r:id="rId40"/>
    <p:sldId id="348" r:id="rId41"/>
    <p:sldId id="349" r:id="rId42"/>
    <p:sldId id="350" r:id="rId43"/>
    <p:sldId id="338" r:id="rId44"/>
    <p:sldId id="339" r:id="rId45"/>
    <p:sldId id="341" r:id="rId46"/>
    <p:sldId id="342" r:id="rId47"/>
    <p:sldId id="355" r:id="rId48"/>
    <p:sldId id="356" r:id="rId49"/>
    <p:sldId id="357" r:id="rId50"/>
    <p:sldId id="358" r:id="rId51"/>
    <p:sldId id="343" r:id="rId52"/>
    <p:sldId id="344" r:id="rId53"/>
    <p:sldId id="345" r:id="rId54"/>
    <p:sldId id="346" r:id="rId55"/>
    <p:sldId id="347" r:id="rId56"/>
    <p:sldId id="351" r:id="rId57"/>
    <p:sldId id="352" r:id="rId58"/>
    <p:sldId id="353" r:id="rId59"/>
    <p:sldId id="354" r:id="rId60"/>
    <p:sldId id="359" r:id="rId61"/>
    <p:sldId id="360" r:id="rId62"/>
    <p:sldId id="361" r:id="rId63"/>
    <p:sldId id="362" r:id="rId64"/>
    <p:sldId id="363" r:id="rId65"/>
    <p:sldId id="364" r:id="rId66"/>
    <p:sldId id="366" r:id="rId67"/>
    <p:sldId id="365" r:id="rId68"/>
  </p:sldIdLst>
  <p:sldSz cx="12188825" cy="6858000"/>
  <p:notesSz cx="6858000" cy="9144000"/>
  <p:defaultTextStyle>
    <a:defPPr rtl="0">
      <a:defRPr lang="fr-f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6437" autoAdjust="0"/>
  </p:normalViewPr>
  <p:slideViewPr>
    <p:cSldViewPr>
      <p:cViewPr varScale="1">
        <p:scale>
          <a:sx n="86" d="100"/>
          <a:sy n="86" d="100"/>
        </p:scale>
        <p:origin x="398" y="58"/>
      </p:cViewPr>
      <p:guideLst>
        <p:guide orient="horz" pos="2160"/>
        <p:guide pos="3839"/>
      </p:guideLst>
    </p:cSldViewPr>
  </p:slideViewPr>
  <p:notesTextViewPr>
    <p:cViewPr>
      <p:scale>
        <a:sx n="1" d="1"/>
        <a:sy n="1" d="1"/>
      </p:scale>
      <p:origin x="0" y="0"/>
    </p:cViewPr>
  </p:notesTextViewPr>
  <p:notesViewPr>
    <p:cSldViewPr showGuides="1">
      <p:cViewPr varScale="1">
        <p:scale>
          <a:sx n="90" d="100"/>
          <a:sy n="90" d="100"/>
        </p:scale>
        <p:origin x="37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D8AF6929-4F16-43A6-8368-BF93843271D3}" type="datetime1">
              <a:rPr lang="fr-FR" smtClean="0"/>
              <a:t>12/02/2023</a:t>
            </a:fld>
            <a:endParaRPr lang="fr-FR"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fr-FR" smtClean="0"/>
              <a:pPr algn="r" rtl="0"/>
              <a:t>‹N°›</a:t>
            </a:fld>
            <a:endParaRPr lang="fr-F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4D9CF8A1-AC6C-4B34-A6AF-5306B09514F1}" type="datetime1">
              <a:rPr lang="fr-FR" smtClean="0"/>
              <a:pPr/>
              <a:t>12/02/2023</a:t>
            </a:fld>
            <a:endParaRPr lang="fr-FR" dirty="0"/>
          </a:p>
        </p:txBody>
      </p:sp>
      <p:sp>
        <p:nvSpPr>
          <p:cNvPr id="4" name="Espace réservé d’image de diapositiv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fr-FR"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a:fld id="{3EBA5BD7-F043-4D1B-AA17-CD412FC534DE}" type="slidenum">
              <a:rPr lang="fr-FR" smtClean="0"/>
              <a:pPr algn="r"/>
              <a:t>‹N°›</a:t>
            </a:fld>
            <a:endParaRPr lang="fr-F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a:t>
            </a:fld>
            <a:endParaRPr lang="fr-FR" dirty="0"/>
          </a:p>
        </p:txBody>
      </p:sp>
    </p:spTree>
    <p:extLst>
      <p:ext uri="{BB962C8B-B14F-4D97-AF65-F5344CB8AC3E}">
        <p14:creationId xmlns:p14="http://schemas.microsoft.com/office/powerpoint/2010/main" val="3162862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17</a:t>
            </a:fld>
            <a:endParaRPr lang="fr-FR" dirty="0"/>
          </a:p>
        </p:txBody>
      </p:sp>
    </p:spTree>
    <p:extLst>
      <p:ext uri="{BB962C8B-B14F-4D97-AF65-F5344CB8AC3E}">
        <p14:creationId xmlns:p14="http://schemas.microsoft.com/office/powerpoint/2010/main" val="1289112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18</a:t>
            </a:fld>
            <a:endParaRPr lang="fr-FR" dirty="0"/>
          </a:p>
        </p:txBody>
      </p:sp>
    </p:spTree>
    <p:extLst>
      <p:ext uri="{BB962C8B-B14F-4D97-AF65-F5344CB8AC3E}">
        <p14:creationId xmlns:p14="http://schemas.microsoft.com/office/powerpoint/2010/main" val="2202597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19</a:t>
            </a:fld>
            <a:endParaRPr lang="fr-FR" dirty="0"/>
          </a:p>
        </p:txBody>
      </p:sp>
    </p:spTree>
    <p:extLst>
      <p:ext uri="{BB962C8B-B14F-4D97-AF65-F5344CB8AC3E}">
        <p14:creationId xmlns:p14="http://schemas.microsoft.com/office/powerpoint/2010/main" val="1911021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20</a:t>
            </a:fld>
            <a:endParaRPr lang="fr-FR" dirty="0"/>
          </a:p>
        </p:txBody>
      </p:sp>
    </p:spTree>
    <p:extLst>
      <p:ext uri="{BB962C8B-B14F-4D97-AF65-F5344CB8AC3E}">
        <p14:creationId xmlns:p14="http://schemas.microsoft.com/office/powerpoint/2010/main" val="347363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22</a:t>
            </a:fld>
            <a:endParaRPr lang="fr-FR" dirty="0"/>
          </a:p>
        </p:txBody>
      </p:sp>
    </p:spTree>
    <p:extLst>
      <p:ext uri="{BB962C8B-B14F-4D97-AF65-F5344CB8AC3E}">
        <p14:creationId xmlns:p14="http://schemas.microsoft.com/office/powerpoint/2010/main" val="752628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23</a:t>
            </a:fld>
            <a:endParaRPr lang="fr-FR" dirty="0"/>
          </a:p>
        </p:txBody>
      </p:sp>
    </p:spTree>
    <p:extLst>
      <p:ext uri="{BB962C8B-B14F-4D97-AF65-F5344CB8AC3E}">
        <p14:creationId xmlns:p14="http://schemas.microsoft.com/office/powerpoint/2010/main" val="566996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25</a:t>
            </a:fld>
            <a:endParaRPr lang="fr-FR" dirty="0"/>
          </a:p>
        </p:txBody>
      </p:sp>
    </p:spTree>
    <p:extLst>
      <p:ext uri="{BB962C8B-B14F-4D97-AF65-F5344CB8AC3E}">
        <p14:creationId xmlns:p14="http://schemas.microsoft.com/office/powerpoint/2010/main" val="1851955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26</a:t>
            </a:fld>
            <a:endParaRPr lang="fr-FR" dirty="0"/>
          </a:p>
        </p:txBody>
      </p:sp>
    </p:spTree>
    <p:extLst>
      <p:ext uri="{BB962C8B-B14F-4D97-AF65-F5344CB8AC3E}">
        <p14:creationId xmlns:p14="http://schemas.microsoft.com/office/powerpoint/2010/main" val="2461640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28</a:t>
            </a:fld>
            <a:endParaRPr lang="fr-FR" dirty="0"/>
          </a:p>
        </p:txBody>
      </p:sp>
    </p:spTree>
    <p:extLst>
      <p:ext uri="{BB962C8B-B14F-4D97-AF65-F5344CB8AC3E}">
        <p14:creationId xmlns:p14="http://schemas.microsoft.com/office/powerpoint/2010/main" val="1949818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29</a:t>
            </a:fld>
            <a:endParaRPr lang="fr-FR" dirty="0"/>
          </a:p>
        </p:txBody>
      </p:sp>
    </p:spTree>
    <p:extLst>
      <p:ext uri="{BB962C8B-B14F-4D97-AF65-F5344CB8AC3E}">
        <p14:creationId xmlns:p14="http://schemas.microsoft.com/office/powerpoint/2010/main" val="3181235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a:t>
            </a:fld>
            <a:endParaRPr lang="fr-FR" dirty="0"/>
          </a:p>
        </p:txBody>
      </p:sp>
    </p:spTree>
    <p:extLst>
      <p:ext uri="{BB962C8B-B14F-4D97-AF65-F5344CB8AC3E}">
        <p14:creationId xmlns:p14="http://schemas.microsoft.com/office/powerpoint/2010/main" val="4045330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30</a:t>
            </a:fld>
            <a:endParaRPr lang="fr-FR" dirty="0"/>
          </a:p>
        </p:txBody>
      </p:sp>
    </p:spTree>
    <p:extLst>
      <p:ext uri="{BB962C8B-B14F-4D97-AF65-F5344CB8AC3E}">
        <p14:creationId xmlns:p14="http://schemas.microsoft.com/office/powerpoint/2010/main" val="2271068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31</a:t>
            </a:fld>
            <a:endParaRPr lang="fr-FR" dirty="0"/>
          </a:p>
        </p:txBody>
      </p:sp>
    </p:spTree>
    <p:extLst>
      <p:ext uri="{BB962C8B-B14F-4D97-AF65-F5344CB8AC3E}">
        <p14:creationId xmlns:p14="http://schemas.microsoft.com/office/powerpoint/2010/main" val="1425412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33</a:t>
            </a:fld>
            <a:endParaRPr lang="fr-FR" dirty="0"/>
          </a:p>
        </p:txBody>
      </p:sp>
    </p:spTree>
    <p:extLst>
      <p:ext uri="{BB962C8B-B14F-4D97-AF65-F5344CB8AC3E}">
        <p14:creationId xmlns:p14="http://schemas.microsoft.com/office/powerpoint/2010/main" val="2178241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34</a:t>
            </a:fld>
            <a:endParaRPr lang="fr-FR" dirty="0"/>
          </a:p>
        </p:txBody>
      </p:sp>
    </p:spTree>
    <p:extLst>
      <p:ext uri="{BB962C8B-B14F-4D97-AF65-F5344CB8AC3E}">
        <p14:creationId xmlns:p14="http://schemas.microsoft.com/office/powerpoint/2010/main" val="420385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35</a:t>
            </a:fld>
            <a:endParaRPr lang="fr-FR" dirty="0"/>
          </a:p>
        </p:txBody>
      </p:sp>
    </p:spTree>
    <p:extLst>
      <p:ext uri="{BB962C8B-B14F-4D97-AF65-F5344CB8AC3E}">
        <p14:creationId xmlns:p14="http://schemas.microsoft.com/office/powerpoint/2010/main" val="201273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37</a:t>
            </a:fld>
            <a:endParaRPr lang="fr-FR" dirty="0"/>
          </a:p>
        </p:txBody>
      </p:sp>
    </p:spTree>
    <p:extLst>
      <p:ext uri="{BB962C8B-B14F-4D97-AF65-F5344CB8AC3E}">
        <p14:creationId xmlns:p14="http://schemas.microsoft.com/office/powerpoint/2010/main" val="705909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38</a:t>
            </a:fld>
            <a:endParaRPr lang="fr-FR" dirty="0"/>
          </a:p>
        </p:txBody>
      </p:sp>
    </p:spTree>
    <p:extLst>
      <p:ext uri="{BB962C8B-B14F-4D97-AF65-F5344CB8AC3E}">
        <p14:creationId xmlns:p14="http://schemas.microsoft.com/office/powerpoint/2010/main" val="3984751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39</a:t>
            </a:fld>
            <a:endParaRPr lang="fr-FR" dirty="0"/>
          </a:p>
        </p:txBody>
      </p:sp>
    </p:spTree>
    <p:extLst>
      <p:ext uri="{BB962C8B-B14F-4D97-AF65-F5344CB8AC3E}">
        <p14:creationId xmlns:p14="http://schemas.microsoft.com/office/powerpoint/2010/main" val="1114077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40</a:t>
            </a:fld>
            <a:endParaRPr lang="fr-FR" dirty="0"/>
          </a:p>
        </p:txBody>
      </p:sp>
    </p:spTree>
    <p:extLst>
      <p:ext uri="{BB962C8B-B14F-4D97-AF65-F5344CB8AC3E}">
        <p14:creationId xmlns:p14="http://schemas.microsoft.com/office/powerpoint/2010/main" val="1464378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41</a:t>
            </a:fld>
            <a:endParaRPr lang="fr-FR" dirty="0"/>
          </a:p>
        </p:txBody>
      </p:sp>
    </p:spTree>
    <p:extLst>
      <p:ext uri="{BB962C8B-B14F-4D97-AF65-F5344CB8AC3E}">
        <p14:creationId xmlns:p14="http://schemas.microsoft.com/office/powerpoint/2010/main" val="647497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8</a:t>
            </a:fld>
            <a:endParaRPr lang="fr-FR" dirty="0"/>
          </a:p>
        </p:txBody>
      </p:sp>
    </p:spTree>
    <p:extLst>
      <p:ext uri="{BB962C8B-B14F-4D97-AF65-F5344CB8AC3E}">
        <p14:creationId xmlns:p14="http://schemas.microsoft.com/office/powerpoint/2010/main" val="2751682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42</a:t>
            </a:fld>
            <a:endParaRPr lang="fr-FR" dirty="0"/>
          </a:p>
        </p:txBody>
      </p:sp>
    </p:spTree>
    <p:extLst>
      <p:ext uri="{BB962C8B-B14F-4D97-AF65-F5344CB8AC3E}">
        <p14:creationId xmlns:p14="http://schemas.microsoft.com/office/powerpoint/2010/main" val="1236810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44</a:t>
            </a:fld>
            <a:endParaRPr lang="fr-FR" dirty="0"/>
          </a:p>
        </p:txBody>
      </p:sp>
    </p:spTree>
    <p:extLst>
      <p:ext uri="{BB962C8B-B14F-4D97-AF65-F5344CB8AC3E}">
        <p14:creationId xmlns:p14="http://schemas.microsoft.com/office/powerpoint/2010/main" val="3768613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45</a:t>
            </a:fld>
            <a:endParaRPr lang="fr-FR" dirty="0"/>
          </a:p>
        </p:txBody>
      </p:sp>
    </p:spTree>
    <p:extLst>
      <p:ext uri="{BB962C8B-B14F-4D97-AF65-F5344CB8AC3E}">
        <p14:creationId xmlns:p14="http://schemas.microsoft.com/office/powerpoint/2010/main" val="4229057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46</a:t>
            </a:fld>
            <a:endParaRPr lang="fr-FR" dirty="0"/>
          </a:p>
        </p:txBody>
      </p:sp>
    </p:spTree>
    <p:extLst>
      <p:ext uri="{BB962C8B-B14F-4D97-AF65-F5344CB8AC3E}">
        <p14:creationId xmlns:p14="http://schemas.microsoft.com/office/powerpoint/2010/main" val="4230611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48</a:t>
            </a:fld>
            <a:endParaRPr lang="fr-FR" dirty="0"/>
          </a:p>
        </p:txBody>
      </p:sp>
    </p:spTree>
    <p:extLst>
      <p:ext uri="{BB962C8B-B14F-4D97-AF65-F5344CB8AC3E}">
        <p14:creationId xmlns:p14="http://schemas.microsoft.com/office/powerpoint/2010/main" val="1394416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49</a:t>
            </a:fld>
            <a:endParaRPr lang="fr-FR" dirty="0"/>
          </a:p>
        </p:txBody>
      </p:sp>
    </p:spTree>
    <p:extLst>
      <p:ext uri="{BB962C8B-B14F-4D97-AF65-F5344CB8AC3E}">
        <p14:creationId xmlns:p14="http://schemas.microsoft.com/office/powerpoint/2010/main" val="3528148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51</a:t>
            </a:fld>
            <a:endParaRPr lang="fr-FR" dirty="0"/>
          </a:p>
        </p:txBody>
      </p:sp>
    </p:spTree>
    <p:extLst>
      <p:ext uri="{BB962C8B-B14F-4D97-AF65-F5344CB8AC3E}">
        <p14:creationId xmlns:p14="http://schemas.microsoft.com/office/powerpoint/2010/main" val="1995701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52</a:t>
            </a:fld>
            <a:endParaRPr lang="fr-FR" dirty="0"/>
          </a:p>
        </p:txBody>
      </p:sp>
    </p:spTree>
    <p:extLst>
      <p:ext uri="{BB962C8B-B14F-4D97-AF65-F5344CB8AC3E}">
        <p14:creationId xmlns:p14="http://schemas.microsoft.com/office/powerpoint/2010/main" val="1065545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53</a:t>
            </a:fld>
            <a:endParaRPr lang="fr-FR" dirty="0"/>
          </a:p>
        </p:txBody>
      </p:sp>
    </p:spTree>
    <p:extLst>
      <p:ext uri="{BB962C8B-B14F-4D97-AF65-F5344CB8AC3E}">
        <p14:creationId xmlns:p14="http://schemas.microsoft.com/office/powerpoint/2010/main" val="1408931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54</a:t>
            </a:fld>
            <a:endParaRPr lang="fr-FR" dirty="0"/>
          </a:p>
        </p:txBody>
      </p:sp>
    </p:spTree>
    <p:extLst>
      <p:ext uri="{BB962C8B-B14F-4D97-AF65-F5344CB8AC3E}">
        <p14:creationId xmlns:p14="http://schemas.microsoft.com/office/powerpoint/2010/main" val="2035424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9</a:t>
            </a:fld>
            <a:endParaRPr lang="fr-FR" dirty="0"/>
          </a:p>
        </p:txBody>
      </p:sp>
    </p:spTree>
    <p:extLst>
      <p:ext uri="{BB962C8B-B14F-4D97-AF65-F5344CB8AC3E}">
        <p14:creationId xmlns:p14="http://schemas.microsoft.com/office/powerpoint/2010/main" val="2168042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56</a:t>
            </a:fld>
            <a:endParaRPr lang="fr-FR" dirty="0"/>
          </a:p>
        </p:txBody>
      </p:sp>
    </p:spTree>
    <p:extLst>
      <p:ext uri="{BB962C8B-B14F-4D97-AF65-F5344CB8AC3E}">
        <p14:creationId xmlns:p14="http://schemas.microsoft.com/office/powerpoint/2010/main" val="848508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57</a:t>
            </a:fld>
            <a:endParaRPr lang="fr-FR" dirty="0"/>
          </a:p>
        </p:txBody>
      </p:sp>
    </p:spTree>
    <p:extLst>
      <p:ext uri="{BB962C8B-B14F-4D97-AF65-F5344CB8AC3E}">
        <p14:creationId xmlns:p14="http://schemas.microsoft.com/office/powerpoint/2010/main" val="3112264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58</a:t>
            </a:fld>
            <a:endParaRPr lang="fr-FR" dirty="0"/>
          </a:p>
        </p:txBody>
      </p:sp>
    </p:spTree>
    <p:extLst>
      <p:ext uri="{BB962C8B-B14F-4D97-AF65-F5344CB8AC3E}">
        <p14:creationId xmlns:p14="http://schemas.microsoft.com/office/powerpoint/2010/main" val="54380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11</a:t>
            </a:fld>
            <a:endParaRPr lang="fr-FR" dirty="0"/>
          </a:p>
        </p:txBody>
      </p:sp>
    </p:spTree>
    <p:extLst>
      <p:ext uri="{BB962C8B-B14F-4D97-AF65-F5344CB8AC3E}">
        <p14:creationId xmlns:p14="http://schemas.microsoft.com/office/powerpoint/2010/main" val="2858535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12</a:t>
            </a:fld>
            <a:endParaRPr lang="fr-FR" dirty="0"/>
          </a:p>
        </p:txBody>
      </p:sp>
    </p:spTree>
    <p:extLst>
      <p:ext uri="{BB962C8B-B14F-4D97-AF65-F5344CB8AC3E}">
        <p14:creationId xmlns:p14="http://schemas.microsoft.com/office/powerpoint/2010/main" val="134337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13</a:t>
            </a:fld>
            <a:endParaRPr lang="fr-FR" dirty="0"/>
          </a:p>
        </p:txBody>
      </p:sp>
    </p:spTree>
    <p:extLst>
      <p:ext uri="{BB962C8B-B14F-4D97-AF65-F5344CB8AC3E}">
        <p14:creationId xmlns:p14="http://schemas.microsoft.com/office/powerpoint/2010/main" val="2732798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14</a:t>
            </a:fld>
            <a:endParaRPr lang="fr-FR" dirty="0"/>
          </a:p>
        </p:txBody>
      </p:sp>
    </p:spTree>
    <p:extLst>
      <p:ext uri="{BB962C8B-B14F-4D97-AF65-F5344CB8AC3E}">
        <p14:creationId xmlns:p14="http://schemas.microsoft.com/office/powerpoint/2010/main" val="198927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15</a:t>
            </a:fld>
            <a:endParaRPr lang="fr-FR" dirty="0"/>
          </a:p>
        </p:txBody>
      </p:sp>
    </p:spTree>
    <p:extLst>
      <p:ext uri="{BB962C8B-B14F-4D97-AF65-F5344CB8AC3E}">
        <p14:creationId xmlns:p14="http://schemas.microsoft.com/office/powerpoint/2010/main" val="2141281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grpSp>
        <p:nvGrpSpPr>
          <p:cNvPr id="21" name="diagonales"/>
          <p:cNvGrpSpPr/>
          <p:nvPr/>
        </p:nvGrpSpPr>
        <p:grpSpPr>
          <a:xfrm>
            <a:off x="7516443" y="4145281"/>
            <a:ext cx="4686117" cy="2731407"/>
            <a:chOff x="5638800" y="3108960"/>
            <a:chExt cx="3515503" cy="2048555"/>
          </a:xfrm>
        </p:grpSpPr>
        <p:cxnSp>
          <p:nvCxnSpPr>
            <p:cNvPr id="14" name="Connecteur droit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droit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gnes inférieures"/>
          <p:cNvGrpSpPr/>
          <p:nvPr/>
        </p:nvGrpSpPr>
        <p:grpSpPr>
          <a:xfrm>
            <a:off x="-8916" y="6057149"/>
            <a:ext cx="5498726" cy="820207"/>
            <a:chOff x="-6689" y="4553748"/>
            <a:chExt cx="4125119" cy="615155"/>
          </a:xfrm>
        </p:grpSpPr>
        <p:sp>
          <p:nvSpPr>
            <p:cNvPr id="9" name="Forme lib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
          <p:nvSpPr>
            <p:cNvPr id="10" name="Forme lib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
          <p:nvSpPr>
            <p:cNvPr id="11" name="Forme lib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grpSp>
      <p:sp>
        <p:nvSpPr>
          <p:cNvPr id="2" name="Titre 1"/>
          <p:cNvSpPr>
            <a:spLocks noGrp="1"/>
          </p:cNvSpPr>
          <p:nvPr>
            <p:ph type="ctrTitle"/>
          </p:nvPr>
        </p:nvSpPr>
        <p:spPr>
          <a:xfrm>
            <a:off x="1625176" y="584200"/>
            <a:ext cx="8735325" cy="2000251"/>
          </a:xfrm>
        </p:spPr>
        <p:txBody>
          <a:bodyPr rtlCol="0">
            <a:normAutofit/>
          </a:bodyPr>
          <a:lstStyle>
            <a:lvl1pPr algn="l" rtl="0">
              <a:defRPr sz="5400"/>
            </a:lvl1pPr>
          </a:lstStyle>
          <a:p>
            <a:pPr rtl="0"/>
            <a:r>
              <a:rPr lang="fr-FR"/>
              <a:t>Modifiez le style du titre</a:t>
            </a:r>
            <a:endParaRPr lang="fr-FR" dirty="0"/>
          </a:p>
        </p:txBody>
      </p:sp>
      <p:sp>
        <p:nvSpPr>
          <p:cNvPr id="3" name="Sous-titre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fr-FR"/>
              <a:t>Modifiez le style des sous-titres du masque</a:t>
            </a:r>
            <a:endParaRPr lang="fr-FR" dirty="0"/>
          </a:p>
        </p:txBody>
      </p:sp>
      <p:sp>
        <p:nvSpPr>
          <p:cNvPr id="22" name="Espace réservé de la date 21"/>
          <p:cNvSpPr>
            <a:spLocks noGrp="1"/>
          </p:cNvSpPr>
          <p:nvPr>
            <p:ph type="dt" sz="half" idx="10"/>
          </p:nvPr>
        </p:nvSpPr>
        <p:spPr/>
        <p:txBody>
          <a:bodyPr rtlCol="0"/>
          <a:lstStyle>
            <a:lvl1pPr>
              <a:defRPr/>
            </a:lvl1pPr>
          </a:lstStyle>
          <a:p>
            <a:fld id="{C8A0BA32-AB1F-4414-B5D1-C6A57801693A}" type="datetime1">
              <a:rPr lang="fr-FR" smtClean="0"/>
              <a:t>12/02/2023</a:t>
            </a:fld>
            <a:endParaRPr lang="fr-FR" dirty="0"/>
          </a:p>
        </p:txBody>
      </p:sp>
      <p:sp>
        <p:nvSpPr>
          <p:cNvPr id="23" name="Espace réservé du pied de page 22"/>
          <p:cNvSpPr>
            <a:spLocks noGrp="1"/>
          </p:cNvSpPr>
          <p:nvPr>
            <p:ph type="ftr" sz="quarter" idx="11"/>
          </p:nvPr>
        </p:nvSpPr>
        <p:spPr/>
        <p:txBody>
          <a:bodyPr rtlCol="0"/>
          <a:lstStyle/>
          <a:p>
            <a:pPr rtl="0"/>
            <a:endParaRPr lang="fr-FR" dirty="0"/>
          </a:p>
        </p:txBody>
      </p:sp>
      <p:sp>
        <p:nvSpPr>
          <p:cNvPr id="24" name="Espace réservé du numéro de diapositive 23"/>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texte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A43BF606-517E-495F-BCFD-51313099CB92}" type="datetime1">
              <a:rPr lang="fr-FR" smtClean="0"/>
              <a:t>12/02/2023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6898" y="584200"/>
            <a:ext cx="2742486" cy="5588000"/>
          </a:xfrm>
        </p:spPr>
        <p:txBody>
          <a:bodyPr vert="eaVert" rtlCol="0"/>
          <a:lstStyle/>
          <a:p>
            <a:pPr rtl="0"/>
            <a:r>
              <a:rPr lang="fr-FR"/>
              <a:t>Modifiez le style du titre</a:t>
            </a:r>
            <a:endParaRPr lang="fr-FR" dirty="0"/>
          </a:p>
        </p:txBody>
      </p:sp>
      <p:sp>
        <p:nvSpPr>
          <p:cNvPr id="3" name="Espace réservé du texte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D0C0AE27-B5C3-4742-92D4-09C3E673E427}" type="datetime1">
              <a:rPr lang="fr-FR" smtClean="0"/>
              <a:t>12/02/2023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9BC16D0E-48BD-4306-877E-3D08C8078080}" type="datetime1">
              <a:rPr lang="fr-FR" smtClean="0"/>
              <a:t>12/02/2023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grpSp>
        <p:nvGrpSpPr>
          <p:cNvPr id="11" name="diagonales"/>
          <p:cNvGrpSpPr/>
          <p:nvPr/>
        </p:nvGrpSpPr>
        <p:grpSpPr>
          <a:xfrm>
            <a:off x="7516443" y="4145281"/>
            <a:ext cx="4686117" cy="2731407"/>
            <a:chOff x="5638800" y="3108960"/>
            <a:chExt cx="3515503" cy="2048555"/>
          </a:xfrm>
        </p:grpSpPr>
        <p:cxnSp>
          <p:nvCxnSpPr>
            <p:cNvPr id="12" name="Connecteur droit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re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fr-FR"/>
              <a:t>Modifiez le style du titre</a:t>
            </a:r>
            <a:endParaRPr lang="fr-FR" dirty="0"/>
          </a:p>
        </p:txBody>
      </p:sp>
      <p:sp>
        <p:nvSpPr>
          <p:cNvPr id="3" name="Espace réservé du texte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fr-FR"/>
              <a:t>Cliquez pour modifier les styles du texte du masque</a:t>
            </a:r>
          </a:p>
        </p:txBody>
      </p:sp>
      <p:sp>
        <p:nvSpPr>
          <p:cNvPr id="4" name="Espace réservé de la date 3"/>
          <p:cNvSpPr>
            <a:spLocks noGrp="1"/>
          </p:cNvSpPr>
          <p:nvPr>
            <p:ph type="dt" sz="half" idx="10"/>
          </p:nvPr>
        </p:nvSpPr>
        <p:spPr/>
        <p:txBody>
          <a:bodyPr rtlCol="0"/>
          <a:lstStyle>
            <a:lvl1pPr>
              <a:defRPr/>
            </a:lvl1pPr>
          </a:lstStyle>
          <a:p>
            <a:fld id="{83D31A4D-5D1B-4560-887E-F5C77C50D316}" type="datetime1">
              <a:rPr lang="fr-FR" smtClean="0"/>
              <a:t>12/02/2023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u contenu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e la date 4"/>
          <p:cNvSpPr>
            <a:spLocks noGrp="1"/>
          </p:cNvSpPr>
          <p:nvPr>
            <p:ph type="dt" sz="half" idx="10"/>
          </p:nvPr>
        </p:nvSpPr>
        <p:spPr/>
        <p:txBody>
          <a:bodyPr rtlCol="0"/>
          <a:lstStyle>
            <a:lvl1pPr>
              <a:defRPr/>
            </a:lvl1pPr>
          </a:lstStyle>
          <a:p>
            <a:fld id="{1E3DC33C-4F76-4B9F-9C5C-89F2325509E3}" type="datetime1">
              <a:rPr lang="fr-FR" smtClean="0"/>
              <a:t>12/02/2023</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lgn="l" rtl="0">
              <a:defRPr/>
            </a:lvl1pPr>
          </a:lstStyle>
          <a:p>
            <a:pPr rtl="0"/>
            <a:r>
              <a:rPr lang="fr-FR"/>
              <a:t>Modifiez le style du titre</a:t>
            </a:r>
            <a:endParaRPr lang="fr-FR" dirty="0"/>
          </a:p>
        </p:txBody>
      </p:sp>
      <p:sp>
        <p:nvSpPr>
          <p:cNvPr id="3" name="Espace réservé du texte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fr-FR"/>
              <a:t>Cliquez pour modifier les styles du texte du masque</a:t>
            </a:r>
          </a:p>
        </p:txBody>
      </p:sp>
      <p:sp>
        <p:nvSpPr>
          <p:cNvPr id="4" name="Espace réservé du contenu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u texte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fr-FR"/>
              <a:t>Cliquez pour modifier les styles du texte du masque</a:t>
            </a:r>
          </a:p>
        </p:txBody>
      </p:sp>
      <p:sp>
        <p:nvSpPr>
          <p:cNvPr id="6" name="Espace réservé du contenu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7" name="Espace réservé de la date 6"/>
          <p:cNvSpPr>
            <a:spLocks noGrp="1"/>
          </p:cNvSpPr>
          <p:nvPr>
            <p:ph type="dt" sz="half" idx="10"/>
          </p:nvPr>
        </p:nvSpPr>
        <p:spPr/>
        <p:txBody>
          <a:bodyPr rtlCol="0"/>
          <a:lstStyle>
            <a:lvl1pPr>
              <a:defRPr/>
            </a:lvl1pPr>
          </a:lstStyle>
          <a:p>
            <a:fld id="{C16BF4EF-C1CF-484B-A3A3-96B9963DB55A}" type="datetime1">
              <a:rPr lang="fr-FR" smtClean="0"/>
              <a:t>12/02/2023</a:t>
            </a:fld>
            <a:endParaRPr lang="fr-FR" dirty="0"/>
          </a:p>
        </p:txBody>
      </p:sp>
      <p:sp>
        <p:nvSpPr>
          <p:cNvPr id="8" name="Espace réservé du pied de page 7"/>
          <p:cNvSpPr>
            <a:spLocks noGrp="1"/>
          </p:cNvSpPr>
          <p:nvPr>
            <p:ph type="ftr" sz="quarter" idx="11"/>
          </p:nvPr>
        </p:nvSpPr>
        <p:spPr/>
        <p:txBody>
          <a:bodyPr rtlCol="0"/>
          <a:lstStyle/>
          <a:p>
            <a:pPr rtl="0"/>
            <a:endParaRPr lang="fr-FR" dirty="0"/>
          </a:p>
        </p:txBody>
      </p:sp>
      <p:sp>
        <p:nvSpPr>
          <p:cNvPr id="9" name="Espace réservé du numéro de diapositive 8"/>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e la date 2"/>
          <p:cNvSpPr>
            <a:spLocks noGrp="1"/>
          </p:cNvSpPr>
          <p:nvPr>
            <p:ph type="dt" sz="half" idx="10"/>
          </p:nvPr>
        </p:nvSpPr>
        <p:spPr/>
        <p:txBody>
          <a:bodyPr rtlCol="0"/>
          <a:lstStyle>
            <a:lvl1pPr>
              <a:defRPr/>
            </a:lvl1pPr>
          </a:lstStyle>
          <a:p>
            <a:fld id="{87AAFD55-B70D-41B3-986E-8774D5758DFD}" type="datetime1">
              <a:rPr lang="fr-FR" smtClean="0"/>
              <a:t>12/02/2023</a:t>
            </a:fld>
            <a:endParaRPr lang="fr-FR" dirty="0"/>
          </a:p>
        </p:txBody>
      </p:sp>
      <p:sp>
        <p:nvSpPr>
          <p:cNvPr id="4" name="Espace réservé du pied de page 3"/>
          <p:cNvSpPr>
            <a:spLocks noGrp="1"/>
          </p:cNvSpPr>
          <p:nvPr>
            <p:ph type="ftr" sz="quarter" idx="11"/>
          </p:nvPr>
        </p:nvSpPr>
        <p:spPr/>
        <p:txBody>
          <a:bodyPr rtlCol="0"/>
          <a:lstStyle/>
          <a:p>
            <a:pPr rtl="0"/>
            <a:endParaRPr lang="fr-FR" dirty="0"/>
          </a:p>
        </p:txBody>
      </p:sp>
      <p:sp>
        <p:nvSpPr>
          <p:cNvPr id="5" name="Espace réservé du numéro de diapositive 4"/>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lvl1pPr>
              <a:defRPr/>
            </a:lvl1pPr>
          </a:lstStyle>
          <a:p>
            <a:fld id="{AE9E4A78-B76E-4233-8DC6-BEAC30081708}" type="datetime1">
              <a:rPr lang="fr-FR" smtClean="0"/>
              <a:t>12/02/2023</a:t>
            </a:fld>
            <a:endParaRPr lang="fr-FR" dirty="0"/>
          </a:p>
        </p:txBody>
      </p:sp>
      <p:sp>
        <p:nvSpPr>
          <p:cNvPr id="3" name="Espace réservé du pied de page 2"/>
          <p:cNvSpPr>
            <a:spLocks noGrp="1"/>
          </p:cNvSpPr>
          <p:nvPr>
            <p:ph type="ftr" sz="quarter" idx="11"/>
          </p:nvPr>
        </p:nvSpPr>
        <p:spPr/>
        <p:txBody>
          <a:bodyPr rtlCol="0"/>
          <a:lstStyle/>
          <a:p>
            <a:pPr rtl="0"/>
            <a:endParaRPr lang="fr-FR" dirty="0"/>
          </a:p>
        </p:txBody>
      </p:sp>
      <p:sp>
        <p:nvSpPr>
          <p:cNvPr id="4" name="Espace réservé du numéro de diapositive 3"/>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fr-FR"/>
              <a:t>Modifiez le style du titre</a:t>
            </a:r>
            <a:endParaRPr lang="fr-FR" dirty="0"/>
          </a:p>
        </p:txBody>
      </p:sp>
      <p:sp>
        <p:nvSpPr>
          <p:cNvPr id="4" name="Espace réservé du texte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fr-FR"/>
              <a:t>Cliquez pour modifier les styles du texte du masque</a:t>
            </a:r>
          </a:p>
        </p:txBody>
      </p:sp>
      <p:sp>
        <p:nvSpPr>
          <p:cNvPr id="3" name="Espace réservé du contenu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e la date 4"/>
          <p:cNvSpPr>
            <a:spLocks noGrp="1"/>
          </p:cNvSpPr>
          <p:nvPr>
            <p:ph type="dt" sz="half" idx="10"/>
          </p:nvPr>
        </p:nvSpPr>
        <p:spPr/>
        <p:txBody>
          <a:bodyPr rtlCol="0"/>
          <a:lstStyle>
            <a:lvl1pPr>
              <a:defRPr/>
            </a:lvl1pPr>
          </a:lstStyle>
          <a:p>
            <a:fld id="{8E132840-F7B2-4CB0-B76C-A77760D41BF8}" type="datetime1">
              <a:rPr lang="fr-FR" smtClean="0"/>
              <a:t>12/02/2023</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fr-FR"/>
              <a:t>Modifiez le style du titre</a:t>
            </a:r>
            <a:endParaRPr lang="fr-FR" dirty="0"/>
          </a:p>
        </p:txBody>
      </p:sp>
      <p:sp>
        <p:nvSpPr>
          <p:cNvPr id="4" name="Espace réservé du texte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fr-FR"/>
              <a:t>Cliquez pour modifier les styles du texte du masque</a:t>
            </a:r>
          </a:p>
        </p:txBody>
      </p:sp>
      <p:sp>
        <p:nvSpPr>
          <p:cNvPr id="3" name="Espace réservé d’image 2" descr="Espace réservé vide pour ajouter une image. Cliquez sur l’espace réservé et sélectionnez l’image à ajoute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fr-FR"/>
              <a:t>Cliquez sur l'icône pour ajouter une image</a:t>
            </a:r>
            <a:endParaRPr lang="fr-FR" dirty="0"/>
          </a:p>
        </p:txBody>
      </p:sp>
      <p:sp>
        <p:nvSpPr>
          <p:cNvPr id="5" name="Espace réservé de la date 4"/>
          <p:cNvSpPr>
            <a:spLocks noGrp="1"/>
          </p:cNvSpPr>
          <p:nvPr>
            <p:ph type="dt" sz="half" idx="10"/>
          </p:nvPr>
        </p:nvSpPr>
        <p:spPr/>
        <p:txBody>
          <a:bodyPr rtlCol="0"/>
          <a:lstStyle>
            <a:lvl1pPr>
              <a:defRPr/>
            </a:lvl1pPr>
          </a:lstStyle>
          <a:p>
            <a:fld id="{F65FF556-D58D-41A7-9C8F-E1914DE457EF}" type="datetime1">
              <a:rPr lang="fr-FR" smtClean="0"/>
              <a:t>12/02/2023</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gnes de gauche"/>
          <p:cNvGrpSpPr/>
          <p:nvPr/>
        </p:nvGrpSpPr>
        <p:grpSpPr>
          <a:xfrm>
            <a:off x="-15870" y="-3174"/>
            <a:ext cx="819993" cy="5229225"/>
            <a:chOff x="-11906" y="-2381"/>
            <a:chExt cx="615155" cy="3921919"/>
          </a:xfrm>
        </p:grpSpPr>
        <p:sp>
          <p:nvSpPr>
            <p:cNvPr id="10" name="Forme lib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Forme lib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Forme lib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sp>
        <p:nvSpPr>
          <p:cNvPr id="2" name="Espace réservé du titre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fr-FR" dirty="0"/>
              <a:t>Modifiez le style du titre</a:t>
            </a:r>
          </a:p>
        </p:txBody>
      </p:sp>
      <p:sp>
        <p:nvSpPr>
          <p:cNvPr id="3" name="Espace réservé du texte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4" name="Espace réservé de la date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fld id="{973653F5-EB9B-434D-AE86-4AE8B81D811B}" type="datetime1">
              <a:rPr lang="fr-FR" smtClean="0"/>
              <a:t>12/02/2023</a:t>
            </a:fld>
            <a:endParaRPr lang="fr-FR" dirty="0"/>
          </a:p>
        </p:txBody>
      </p:sp>
      <p:sp>
        <p:nvSpPr>
          <p:cNvPr id="5" name="Espace réservé du pied de page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lang="fr-FR" dirty="0"/>
          </a:p>
        </p:txBody>
      </p:sp>
      <p:sp>
        <p:nvSpPr>
          <p:cNvPr id="6" name="Espace réservé du numéro de diapositive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fingfx.thomsonreuters.com/gfx/ce/byprlrxyope/EU28%20GAS%20INVENTORIES%20(JAN%202023)%20(MID-MONTH).pd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oryxspioenkop.com/2022/04/answering-call-heavy-weaponry-supplied.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themoscowtimes.com/2022/07/11/effectiveness-of-ukraines-himars-fuels-concern-in-russia-a78257" TargetMode="External"/><Relationship Id="rId2" Type="http://schemas.openxmlformats.org/officeDocument/2006/relationships/hyperlink" Target="https://www.thedrive.com/the-war-zone/ukraine-situation-report-u-s-told-kyiv-russia-planned-to-seize-hostomel-airport" TargetMode="External"/><Relationship Id="rId1" Type="http://schemas.openxmlformats.org/officeDocument/2006/relationships/slideLayout" Target="../slideLayouts/slideLayout2.xml"/><Relationship Id="rId4" Type="http://schemas.openxmlformats.org/officeDocument/2006/relationships/hyperlink" Target="https://www.reuters.com/world/europe/bridge-closed-russia-held-kherson-after-himars-shelling-reports-2022-07-27/"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http://en.kremlin.ru/events/president/news/67843" TargetMode="External"/><Relationship Id="rId2" Type="http://schemas.openxmlformats.org/officeDocument/2006/relationships/hyperlink" Target="https://fr.wikipedia.org/wiki/Nouvelle-Russie_(projet_d%27%C3%89tat)#:~:text=La%20Nouvelle%2DRussie%20(en%20russe,de%20Transnistrie%20et%20de%20Gagaouzi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en.kremlin.ru/events/president/news/67843" TargetMode="External"/><Relationship Id="rId2" Type="http://schemas.openxmlformats.org/officeDocument/2006/relationships/hyperlink" Target="https://mobile.twitter.com/wartranslated/status/1620409293353918464?cxt=HHwWgIDRkdjq7PwsAAA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hyperlink" Target="https://mobile.twitter.com/Tom_deWaal/status/1498310065773809665"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2" Type="http://schemas.openxmlformats.org/officeDocument/2006/relationships/hyperlink" Target="https://www.statista.com/chart/27015/number-of-currently-active-sanctions-by-target-country/"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cbr.ru/eng/press/keypr/#:~:text=Economic%20activity.,Bank%20of%20Russia%20in%20October" TargetMode="External"/><Relationship Id="rId2" Type="http://schemas.openxmlformats.org/officeDocument/2006/relationships/hyperlink" Target="https://www.consilium.europa.eu/"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fr.wikipedia.org/wiki/Alexandre_Douguin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s://www.middleeasteye.net/news/iran-russia-potential-purchase-su-35-what-mean-region" TargetMode="External"/><Relationship Id="rId3" Type="http://schemas.openxmlformats.org/officeDocument/2006/relationships/hyperlink" Target="https://foreignpolicy.com/2022/09/16/kazakhstan-russia-ukraine-war/" TargetMode="External"/><Relationship Id="rId7" Type="http://schemas.openxmlformats.org/officeDocument/2006/relationships/hyperlink" Target="https://fr.wikipedia.org/wiki/Affrontements_de_2022_entre_le_Kirghizistan_et_le_Tadjikistan" TargetMode="External"/><Relationship Id="rId2" Type="http://schemas.openxmlformats.org/officeDocument/2006/relationships/hyperlink" Target="https://www.euractiv.com/section/central-asia/news/kazakhstan-closes-trade-mission-in-russia-during-pm-mishustins-visit/" TargetMode="External"/><Relationship Id="rId1" Type="http://schemas.openxmlformats.org/officeDocument/2006/relationships/slideLayout" Target="../slideLayouts/slideLayout2.xml"/><Relationship Id="rId6" Type="http://schemas.openxmlformats.org/officeDocument/2006/relationships/hyperlink" Target="https://www.france24.com/fr/asie-pacifique/20221014-moscou-et-bakou-s-en-prennent-aux-d%C3%A9clarations-de-macron-sur-le-haut-karabakh" TargetMode="External"/><Relationship Id="rId5" Type="http://schemas.openxmlformats.org/officeDocument/2006/relationships/hyperlink" Target="https://interfax.com/newsroom/top-stories/85309/" TargetMode="External"/><Relationship Id="rId10" Type="http://schemas.openxmlformats.org/officeDocument/2006/relationships/hyperlink" Target="https://www.commonspace.eu/news/did-russia-give-iran-technology-hypersonic-ballistic-missile" TargetMode="External"/><Relationship Id="rId4" Type="http://schemas.openxmlformats.org/officeDocument/2006/relationships/hyperlink" Target="https://eurasianet.org/armenia-refuses-to-host-csto-exercises" TargetMode="External"/><Relationship Id="rId9" Type="http://schemas.openxmlformats.org/officeDocument/2006/relationships/hyperlink" Target="https://news.sky.com/story/russia-gave-eur140m-and-captured-western-weapons-to-iran-in-return-for-deadly-drones-source-claims-1274174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rtlCol="0"/>
          <a:lstStyle/>
          <a:p>
            <a:pPr rtl="0"/>
            <a:r>
              <a:rPr lang="fr-FR" dirty="0"/>
              <a:t>Rapport Projet OSINT</a:t>
            </a:r>
          </a:p>
        </p:txBody>
      </p:sp>
      <p:sp>
        <p:nvSpPr>
          <p:cNvPr id="5" name="Sous-titre 4"/>
          <p:cNvSpPr>
            <a:spLocks noGrp="1"/>
          </p:cNvSpPr>
          <p:nvPr>
            <p:ph type="subTitle" idx="1"/>
          </p:nvPr>
        </p:nvSpPr>
        <p:spPr/>
        <p:txBody>
          <a:bodyPr rtlCol="0"/>
          <a:lstStyle/>
          <a:p>
            <a:pPr rtl="0"/>
            <a:r>
              <a:rPr lang="fr-FR" dirty="0"/>
              <a:t>13/02/23</a:t>
            </a:r>
            <a:br>
              <a:rPr lang="fr-FR" dirty="0"/>
            </a:br>
            <a:r>
              <a:rPr lang="fr-FR" dirty="0"/>
              <a:t>Telecom paris</a:t>
            </a:r>
          </a:p>
          <a:p>
            <a:pPr rtl="0"/>
            <a:r>
              <a:rPr lang="fr-FR" dirty="0"/>
              <a:t>Baptiste Proux</a:t>
            </a:r>
          </a:p>
        </p:txBody>
      </p:sp>
      <p:sp>
        <p:nvSpPr>
          <p:cNvPr id="3" name="Espace réservé du numéro de diapositive 2">
            <a:extLst>
              <a:ext uri="{FF2B5EF4-FFF2-40B4-BE49-F238E27FC236}">
                <a16:creationId xmlns:a16="http://schemas.microsoft.com/office/drawing/2014/main" id="{4DB7FCF3-FEA3-BFC6-C627-748090B72975}"/>
              </a:ext>
            </a:extLst>
          </p:cNvPr>
          <p:cNvSpPr>
            <a:spLocks noGrp="1"/>
          </p:cNvSpPr>
          <p:nvPr>
            <p:ph type="sldNum" sz="quarter" idx="12"/>
          </p:nvPr>
        </p:nvSpPr>
        <p:spPr/>
        <p:txBody>
          <a:bodyPr/>
          <a:lstStyle/>
          <a:p>
            <a:pPr algn="r"/>
            <a:fld id="{C014DD1E-5D91-48A3-AD6D-45FBA980D106}" type="slidenum">
              <a:rPr lang="fr-FR" smtClean="0"/>
              <a:pPr algn="r"/>
              <a:t>1</a:t>
            </a:fld>
            <a:endParaRPr lang="fr-FR"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85000" lnSpcReduction="10000"/>
          </a:bodyPr>
          <a:lstStyle/>
          <a:p>
            <a:r>
              <a:rPr lang="fr-FR" dirty="0"/>
              <a:t>Ont peut voir que l’économie russe est dans une récession importante ainsi qu’avec une forte inflation, et ceux malgré la reprise post Covid.</a:t>
            </a:r>
          </a:p>
          <a:p>
            <a:r>
              <a:rPr lang="fr-FR" dirty="0"/>
              <a:t>L’économie Russe est dans une </a:t>
            </a:r>
            <a:r>
              <a:rPr lang="fr-FR" dirty="0" err="1"/>
              <a:t>recession</a:t>
            </a:r>
            <a:r>
              <a:rPr lang="fr-FR" dirty="0"/>
              <a:t> plus importante que lors de la Crise du Covid.</a:t>
            </a:r>
          </a:p>
          <a:p>
            <a:r>
              <a:rPr lang="fr-FR" dirty="0"/>
              <a:t>Cependant: Il n’y a pas d’</a:t>
            </a:r>
            <a:r>
              <a:rPr lang="fr-FR" dirty="0" err="1"/>
              <a:t>effrondrement</a:t>
            </a:r>
            <a:r>
              <a:rPr lang="fr-FR" dirty="0"/>
              <a:t> économique tandis que l’inflation bien que haut ne fait que retomber.</a:t>
            </a:r>
          </a:p>
          <a:p>
            <a:r>
              <a:rPr lang="fr-FR" dirty="0"/>
              <a:t>Ont peut expliquer cela part la vaste part du gaz et des hydrocarbures dans l’économie russe, qui lui permet de contrebalancer les sanctions de l’Ouest  </a:t>
            </a:r>
          </a:p>
          <a:p>
            <a:pPr marL="0" indent="0">
              <a:buNone/>
            </a:pP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34407B52-4098-500B-A892-979A5CF82797}"/>
              </a:ext>
            </a:extLst>
          </p:cNvPr>
          <p:cNvSpPr>
            <a:spLocks noGrp="1"/>
          </p:cNvSpPr>
          <p:nvPr>
            <p:ph type="sldNum" sz="quarter" idx="12"/>
          </p:nvPr>
        </p:nvSpPr>
        <p:spPr/>
        <p:txBody>
          <a:bodyPr/>
          <a:lstStyle/>
          <a:p>
            <a:pPr algn="r"/>
            <a:fld id="{C014DD1E-5D91-48A3-AD6D-45FBA980D106}" type="slidenum">
              <a:rPr lang="fr-FR" smtClean="0"/>
              <a:pPr algn="r"/>
              <a:t>10</a:t>
            </a:fld>
            <a:endParaRPr lang="fr-FR" dirty="0"/>
          </a:p>
        </p:txBody>
      </p:sp>
    </p:spTree>
    <p:extLst>
      <p:ext uri="{BB962C8B-B14F-4D97-AF65-F5344CB8AC3E}">
        <p14:creationId xmlns:p14="http://schemas.microsoft.com/office/powerpoint/2010/main" val="276802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Gaz Russe: arme efficace ? </a:t>
            </a:r>
          </a:p>
        </p:txBody>
      </p:sp>
      <p:sp>
        <p:nvSpPr>
          <p:cNvPr id="4" name="Espace réservé du contenu 3">
            <a:extLst>
              <a:ext uri="{FF2B5EF4-FFF2-40B4-BE49-F238E27FC236}">
                <a16:creationId xmlns:a16="http://schemas.microsoft.com/office/drawing/2014/main" id="{781A87B1-0B7C-797C-CE4A-D30CED2944F2}"/>
              </a:ext>
            </a:extLst>
          </p:cNvPr>
          <p:cNvSpPr>
            <a:spLocks noGrp="1"/>
          </p:cNvSpPr>
          <p:nvPr>
            <p:ph sz="half" idx="1"/>
          </p:nvPr>
        </p:nvSpPr>
        <p:spPr/>
        <p:txBody>
          <a:bodyPr>
            <a:normAutofit fontScale="92500" lnSpcReduction="20000"/>
          </a:bodyPr>
          <a:lstStyle/>
          <a:p>
            <a:r>
              <a:rPr lang="fr-FR" dirty="0">
                <a:hlinkClick r:id="rId3"/>
              </a:rPr>
              <a:t>https://fingfx.thomsonreuters.com/gfx/ce/byprlrxyope/EU28%20GAS%20INVENTORIES%20(JAN%202023)%20(MID-MONTH).pdf</a:t>
            </a:r>
            <a:br>
              <a:rPr lang="fr-FR" dirty="0"/>
            </a:br>
            <a:endParaRPr lang="fr-FR" dirty="0"/>
          </a:p>
          <a:p>
            <a:r>
              <a:rPr lang="fr-FR" dirty="0"/>
              <a:t>Ont peut également dire que l’arme de la dépendance au gaz c’est aussi révéler moins efficace que prévu: le prix étant revenu à un niveau en dessous de l’avant-guerre, tandis que les stocks de gaz européens sont au plus haut </a:t>
            </a:r>
            <a:br>
              <a:rPr lang="fr-FR" dirty="0"/>
            </a:br>
            <a:br>
              <a:rPr lang="fr-FR" dirty="0"/>
            </a:br>
            <a:endParaRPr lang="fr-FR" dirty="0"/>
          </a:p>
        </p:txBody>
      </p:sp>
      <p:pic>
        <p:nvPicPr>
          <p:cNvPr id="11" name="Espace réservé du contenu 10">
            <a:extLst>
              <a:ext uri="{FF2B5EF4-FFF2-40B4-BE49-F238E27FC236}">
                <a16:creationId xmlns:a16="http://schemas.microsoft.com/office/drawing/2014/main" id="{70EB2E75-455F-A9AE-1519-F2A6EB30AF9B}"/>
              </a:ext>
            </a:extLst>
          </p:cNvPr>
          <p:cNvPicPr>
            <a:picLocks noGrp="1" noChangeAspect="1"/>
          </p:cNvPicPr>
          <p:nvPr>
            <p:ph sz="half" idx="2"/>
          </p:nvPr>
        </p:nvPicPr>
        <p:blipFill>
          <a:blip r:embed="rId4"/>
          <a:stretch>
            <a:fillRect/>
          </a:stretch>
        </p:blipFill>
        <p:spPr>
          <a:xfrm>
            <a:off x="6500813" y="1868243"/>
            <a:ext cx="5078412" cy="4142276"/>
          </a:xfrm>
        </p:spPr>
      </p:pic>
      <p:sp>
        <p:nvSpPr>
          <p:cNvPr id="3" name="Espace réservé du numéro de diapositive 2">
            <a:extLst>
              <a:ext uri="{FF2B5EF4-FFF2-40B4-BE49-F238E27FC236}">
                <a16:creationId xmlns:a16="http://schemas.microsoft.com/office/drawing/2014/main" id="{D4768500-85B5-4D53-0F65-4971B6FC6013}"/>
              </a:ext>
            </a:extLst>
          </p:cNvPr>
          <p:cNvSpPr>
            <a:spLocks noGrp="1"/>
          </p:cNvSpPr>
          <p:nvPr>
            <p:ph type="sldNum" sz="quarter" idx="12"/>
          </p:nvPr>
        </p:nvSpPr>
        <p:spPr/>
        <p:txBody>
          <a:bodyPr/>
          <a:lstStyle/>
          <a:p>
            <a:pPr algn="r"/>
            <a:fld id="{C014DD1E-5D91-48A3-AD6D-45FBA980D106}" type="slidenum">
              <a:rPr lang="fr-FR" smtClean="0"/>
              <a:pPr algn="r"/>
              <a:t>11</a:t>
            </a:fld>
            <a:endParaRPr lang="fr-FR" dirty="0"/>
          </a:p>
        </p:txBody>
      </p:sp>
    </p:spTree>
    <p:extLst>
      <p:ext uri="{BB962C8B-B14F-4D97-AF65-F5344CB8AC3E}">
        <p14:creationId xmlns:p14="http://schemas.microsoft.com/office/powerpoint/2010/main" val="21051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917948" y="2276872"/>
            <a:ext cx="10360501" cy="1223963"/>
          </a:xfrm>
        </p:spPr>
        <p:txBody>
          <a:bodyPr rtlCol="0"/>
          <a:lstStyle/>
          <a:p>
            <a:r>
              <a:rPr lang="fr-FR" dirty="0"/>
              <a:t>II: Script 2: ExcelSupportTrackerKielInstitute.py</a:t>
            </a:r>
            <a:br>
              <a:rPr lang="fr-FR" dirty="0"/>
            </a:br>
            <a:endParaRPr lang="fr-FR" dirty="0"/>
          </a:p>
        </p:txBody>
      </p:sp>
      <p:sp>
        <p:nvSpPr>
          <p:cNvPr id="2" name="Espace réservé du numéro de diapositive 1">
            <a:extLst>
              <a:ext uri="{FF2B5EF4-FFF2-40B4-BE49-F238E27FC236}">
                <a16:creationId xmlns:a16="http://schemas.microsoft.com/office/drawing/2014/main" id="{EE338A15-4F10-F0DA-475F-E4AE879A34CA}"/>
              </a:ext>
            </a:extLst>
          </p:cNvPr>
          <p:cNvSpPr>
            <a:spLocks noGrp="1"/>
          </p:cNvSpPr>
          <p:nvPr>
            <p:ph type="sldNum" sz="quarter" idx="12"/>
          </p:nvPr>
        </p:nvSpPr>
        <p:spPr/>
        <p:txBody>
          <a:bodyPr/>
          <a:lstStyle/>
          <a:p>
            <a:pPr algn="r"/>
            <a:fld id="{C014DD1E-5D91-48A3-AD6D-45FBA980D106}" type="slidenum">
              <a:rPr lang="fr-FR" smtClean="0"/>
              <a:pPr algn="r"/>
              <a:t>12</a:t>
            </a:fld>
            <a:endParaRPr lang="fr-FR" dirty="0"/>
          </a:p>
        </p:txBody>
      </p:sp>
    </p:spTree>
    <p:extLst>
      <p:ext uri="{BB962C8B-B14F-4D97-AF65-F5344CB8AC3E}">
        <p14:creationId xmlns:p14="http://schemas.microsoft.com/office/powerpoint/2010/main" val="35464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Aide à l’Ukraine </a:t>
            </a:r>
          </a:p>
        </p:txBody>
      </p:sp>
      <p:pic>
        <p:nvPicPr>
          <p:cNvPr id="6" name="Espace réservé du contenu 5">
            <a:extLst>
              <a:ext uri="{FF2B5EF4-FFF2-40B4-BE49-F238E27FC236}">
                <a16:creationId xmlns:a16="http://schemas.microsoft.com/office/drawing/2014/main" id="{0DB21122-D271-C73B-9D3C-9AEAE7A97B77}"/>
              </a:ext>
            </a:extLst>
          </p:cNvPr>
          <p:cNvPicPr>
            <a:picLocks noGrp="1" noChangeAspect="1"/>
          </p:cNvPicPr>
          <p:nvPr>
            <p:ph sz="half" idx="1"/>
          </p:nvPr>
        </p:nvPicPr>
        <p:blipFill>
          <a:blip r:embed="rId3"/>
          <a:stretch>
            <a:fillRect/>
          </a:stretch>
        </p:blipFill>
        <p:spPr>
          <a:xfrm>
            <a:off x="1219200" y="2478760"/>
            <a:ext cx="5078413" cy="2921242"/>
          </a:xfrm>
        </p:spPr>
      </p:pic>
      <p:pic>
        <p:nvPicPr>
          <p:cNvPr id="11" name="Espace réservé du contenu 10">
            <a:extLst>
              <a:ext uri="{FF2B5EF4-FFF2-40B4-BE49-F238E27FC236}">
                <a16:creationId xmlns:a16="http://schemas.microsoft.com/office/drawing/2014/main" id="{E6BBB64B-21CF-4798-1F65-A2249719775F}"/>
              </a:ext>
            </a:extLst>
          </p:cNvPr>
          <p:cNvPicPr>
            <a:picLocks noGrp="1" noChangeAspect="1"/>
          </p:cNvPicPr>
          <p:nvPr>
            <p:ph sz="half" idx="2"/>
          </p:nvPr>
        </p:nvPicPr>
        <p:blipFill>
          <a:blip r:embed="rId4"/>
          <a:stretch>
            <a:fillRect/>
          </a:stretch>
        </p:blipFill>
        <p:spPr>
          <a:xfrm>
            <a:off x="6500813" y="2843094"/>
            <a:ext cx="5078412" cy="2192575"/>
          </a:xfrm>
        </p:spPr>
      </p:pic>
      <p:sp>
        <p:nvSpPr>
          <p:cNvPr id="3" name="Espace réservé du numéro de diapositive 2">
            <a:extLst>
              <a:ext uri="{FF2B5EF4-FFF2-40B4-BE49-F238E27FC236}">
                <a16:creationId xmlns:a16="http://schemas.microsoft.com/office/drawing/2014/main" id="{2C478B75-3331-FE57-510C-2D40F11AF510}"/>
              </a:ext>
            </a:extLst>
          </p:cNvPr>
          <p:cNvSpPr>
            <a:spLocks noGrp="1"/>
          </p:cNvSpPr>
          <p:nvPr>
            <p:ph type="sldNum" sz="quarter" idx="12"/>
          </p:nvPr>
        </p:nvSpPr>
        <p:spPr/>
        <p:txBody>
          <a:bodyPr/>
          <a:lstStyle/>
          <a:p>
            <a:pPr algn="r"/>
            <a:fld id="{C014DD1E-5D91-48A3-AD6D-45FBA980D106}" type="slidenum">
              <a:rPr lang="fr-FR" smtClean="0"/>
              <a:pPr algn="r"/>
              <a:t>13</a:t>
            </a:fld>
            <a:endParaRPr lang="fr-FR" dirty="0"/>
          </a:p>
        </p:txBody>
      </p:sp>
    </p:spTree>
    <p:extLst>
      <p:ext uri="{BB962C8B-B14F-4D97-AF65-F5344CB8AC3E}">
        <p14:creationId xmlns:p14="http://schemas.microsoft.com/office/powerpoint/2010/main" val="68798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38999" y="-201315"/>
            <a:ext cx="10360501" cy="1223963"/>
          </a:xfrm>
        </p:spPr>
        <p:txBody>
          <a:bodyPr rtlCol="0"/>
          <a:lstStyle/>
          <a:p>
            <a:pPr rtl="0"/>
            <a:r>
              <a:rPr lang="fr-FR" dirty="0"/>
              <a:t>Aide à l’Ukraine </a:t>
            </a:r>
          </a:p>
        </p:txBody>
      </p:sp>
      <p:pic>
        <p:nvPicPr>
          <p:cNvPr id="8" name="Espace réservé du contenu 7">
            <a:extLst>
              <a:ext uri="{FF2B5EF4-FFF2-40B4-BE49-F238E27FC236}">
                <a16:creationId xmlns:a16="http://schemas.microsoft.com/office/drawing/2014/main" id="{EC467CCF-A4E5-025F-4C20-3D92D5B46FD5}"/>
              </a:ext>
            </a:extLst>
          </p:cNvPr>
          <p:cNvPicPr>
            <a:picLocks noGrp="1" noChangeAspect="1"/>
          </p:cNvPicPr>
          <p:nvPr>
            <p:ph idx="1"/>
          </p:nvPr>
        </p:nvPicPr>
        <p:blipFill>
          <a:blip r:embed="rId3"/>
          <a:stretch>
            <a:fillRect/>
          </a:stretch>
        </p:blipFill>
        <p:spPr>
          <a:xfrm>
            <a:off x="1673027" y="1701800"/>
            <a:ext cx="9452371" cy="4462463"/>
          </a:xfrm>
        </p:spPr>
      </p:pic>
      <p:sp>
        <p:nvSpPr>
          <p:cNvPr id="2" name="Espace réservé du numéro de diapositive 1">
            <a:extLst>
              <a:ext uri="{FF2B5EF4-FFF2-40B4-BE49-F238E27FC236}">
                <a16:creationId xmlns:a16="http://schemas.microsoft.com/office/drawing/2014/main" id="{2E990D48-6C44-0103-C1FE-DBBB7DD75E7A}"/>
              </a:ext>
            </a:extLst>
          </p:cNvPr>
          <p:cNvSpPr>
            <a:spLocks noGrp="1"/>
          </p:cNvSpPr>
          <p:nvPr>
            <p:ph type="sldNum" sz="quarter" idx="12"/>
          </p:nvPr>
        </p:nvSpPr>
        <p:spPr/>
        <p:txBody>
          <a:bodyPr/>
          <a:lstStyle/>
          <a:p>
            <a:pPr algn="r"/>
            <a:fld id="{C014DD1E-5D91-48A3-AD6D-45FBA980D106}" type="slidenum">
              <a:rPr lang="fr-FR" smtClean="0"/>
              <a:pPr algn="r"/>
              <a:t>14</a:t>
            </a:fld>
            <a:endParaRPr lang="fr-FR" dirty="0"/>
          </a:p>
        </p:txBody>
      </p:sp>
    </p:spTree>
    <p:extLst>
      <p:ext uri="{BB962C8B-B14F-4D97-AF65-F5344CB8AC3E}">
        <p14:creationId xmlns:p14="http://schemas.microsoft.com/office/powerpoint/2010/main" val="25439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38999" y="-201315"/>
            <a:ext cx="10360501" cy="1223963"/>
          </a:xfrm>
        </p:spPr>
        <p:txBody>
          <a:bodyPr rtlCol="0"/>
          <a:lstStyle/>
          <a:p>
            <a:pPr rtl="0"/>
            <a:r>
              <a:rPr lang="fr-FR" dirty="0"/>
              <a:t>Fourniture d’arme à l’Ukraine </a:t>
            </a:r>
          </a:p>
        </p:txBody>
      </p:sp>
      <p:pic>
        <p:nvPicPr>
          <p:cNvPr id="4" name="Espace réservé du contenu 5">
            <a:extLst>
              <a:ext uri="{FF2B5EF4-FFF2-40B4-BE49-F238E27FC236}">
                <a16:creationId xmlns:a16="http://schemas.microsoft.com/office/drawing/2014/main" id="{91A3AA0C-2A81-BFF3-EC1D-42D38767BA82}"/>
              </a:ext>
            </a:extLst>
          </p:cNvPr>
          <p:cNvPicPr>
            <a:picLocks noGrp="1" noChangeAspect="1"/>
          </p:cNvPicPr>
          <p:nvPr>
            <p:ph idx="1"/>
          </p:nvPr>
        </p:nvPicPr>
        <p:blipFill>
          <a:blip r:embed="rId3"/>
          <a:stretch>
            <a:fillRect/>
          </a:stretch>
        </p:blipFill>
        <p:spPr>
          <a:xfrm>
            <a:off x="1228190" y="1197768"/>
            <a:ext cx="9944917" cy="4462463"/>
          </a:xfrm>
        </p:spPr>
      </p:pic>
      <p:sp>
        <p:nvSpPr>
          <p:cNvPr id="5" name="ZoneTexte 4">
            <a:extLst>
              <a:ext uri="{FF2B5EF4-FFF2-40B4-BE49-F238E27FC236}">
                <a16:creationId xmlns:a16="http://schemas.microsoft.com/office/drawing/2014/main" id="{EDD76039-E2CF-F02F-43FC-B93F82F5B01D}"/>
              </a:ext>
            </a:extLst>
          </p:cNvPr>
          <p:cNvSpPr txBox="1"/>
          <p:nvPr/>
        </p:nvSpPr>
        <p:spPr>
          <a:xfrm>
            <a:off x="1228190" y="5949280"/>
            <a:ext cx="10360025" cy="480131"/>
          </a:xfrm>
          <a:prstGeom prst="rect">
            <a:avLst/>
          </a:prstGeom>
          <a:noFill/>
        </p:spPr>
        <p:txBody>
          <a:bodyPr wrap="square" rtlCol="0">
            <a:spAutoFit/>
          </a:bodyPr>
          <a:lstStyle/>
          <a:p>
            <a:pPr marL="0" marR="0" lvl="0" indent="0" algn="l" defTabSz="1218987" rtl="0" eaLnBrk="1" fontAlgn="auto" latinLnBrk="0" hangingPunct="1">
              <a:lnSpc>
                <a:spcPct val="90000"/>
              </a:lnSpc>
              <a:spcBef>
                <a:spcPts val="0"/>
              </a:spcBef>
              <a:spcAft>
                <a:spcPts val="0"/>
              </a:spcAft>
              <a:buClr>
                <a:srgbClr val="009999"/>
              </a:buClr>
              <a:buSzPct val="100000"/>
              <a:buFont typeface="Arial" pitchFamily="34" charset="0"/>
              <a:buNone/>
              <a:tabLst/>
              <a:defRPr/>
            </a:pPr>
            <a:r>
              <a:rPr lang="fr-FR" sz="2800" cap="all" spc="200" dirty="0">
                <a:solidFill>
                  <a:srgbClr val="009999"/>
                </a:solidFill>
                <a:latin typeface="Calibri"/>
              </a:rPr>
              <a:t>+ </a:t>
            </a:r>
            <a:r>
              <a:rPr lang="en-US" sz="1600" dirty="0">
                <a:hlinkClick r:id="rId4"/>
              </a:rPr>
              <a:t>Answering The Call: Heavy Weaponry Supplied To Ukraine - Oryx (oryxspioenkop.com)</a:t>
            </a:r>
            <a:endParaRPr kumimoji="0" lang="fr-FR" sz="2800" b="0" i="0" u="none" strike="noStrike" kern="1200" cap="all" spc="200" normalizeH="0" baseline="0" noProof="0" dirty="0">
              <a:ln>
                <a:noFill/>
              </a:ln>
              <a:solidFill>
                <a:srgbClr val="009999"/>
              </a:solidFill>
              <a:effectLst/>
              <a:uLnTx/>
              <a:uFillTx/>
              <a:latin typeface="Calibri"/>
              <a:ea typeface="+mn-ea"/>
              <a:cs typeface="+mn-cs"/>
            </a:endParaRPr>
          </a:p>
        </p:txBody>
      </p:sp>
      <p:sp>
        <p:nvSpPr>
          <p:cNvPr id="2" name="Espace réservé du numéro de diapositive 1">
            <a:extLst>
              <a:ext uri="{FF2B5EF4-FFF2-40B4-BE49-F238E27FC236}">
                <a16:creationId xmlns:a16="http://schemas.microsoft.com/office/drawing/2014/main" id="{3506BE83-2E22-D0A5-BAE3-4E78A395443A}"/>
              </a:ext>
            </a:extLst>
          </p:cNvPr>
          <p:cNvSpPr>
            <a:spLocks noGrp="1"/>
          </p:cNvSpPr>
          <p:nvPr>
            <p:ph type="sldNum" sz="quarter" idx="12"/>
          </p:nvPr>
        </p:nvSpPr>
        <p:spPr/>
        <p:txBody>
          <a:bodyPr/>
          <a:lstStyle/>
          <a:p>
            <a:pPr algn="r"/>
            <a:fld id="{C014DD1E-5D91-48A3-AD6D-45FBA980D106}" type="slidenum">
              <a:rPr lang="fr-FR" smtClean="0"/>
              <a:pPr algn="r"/>
              <a:t>15</a:t>
            </a:fld>
            <a:endParaRPr lang="fr-FR" dirty="0"/>
          </a:p>
        </p:txBody>
      </p:sp>
    </p:spTree>
    <p:extLst>
      <p:ext uri="{BB962C8B-B14F-4D97-AF65-F5344CB8AC3E}">
        <p14:creationId xmlns:p14="http://schemas.microsoft.com/office/powerpoint/2010/main" val="298275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47500" lnSpcReduction="20000"/>
          </a:bodyPr>
          <a:lstStyle/>
          <a:p>
            <a:r>
              <a:rPr lang="fr-FR" dirty="0"/>
              <a:t>Ont peut voir que l’Ukraine bénéfice d’une aide économique et militaires importantes venant de l’Ouest </a:t>
            </a:r>
          </a:p>
          <a:p>
            <a:r>
              <a:rPr lang="fr-FR" dirty="0"/>
              <a:t>L’aide militaires occidentale (matériel et en renseignement) à eu un grand impact sur le cours de la guerre: Il n’est pas impossible de penser que sans celle-ci, l’Ukraine aurait perdu la guerre en été, voir même des les premier jours </a:t>
            </a:r>
            <a:r>
              <a:rPr lang="fr-FR" dirty="0">
                <a:hlinkClick r:id="rId2"/>
              </a:rPr>
              <a:t>https://www.thedrive.com/the-war-zone/ukraine-situation-report-u-s-told-kyiv-russia-planned-to-seize-hostomel-airport</a:t>
            </a:r>
            <a:r>
              <a:rPr lang="fr-FR" dirty="0"/>
              <a:t> , le renseignement occidental ayant fournis les plans d’attaque pour </a:t>
            </a:r>
            <a:r>
              <a:rPr lang="fr-FR" dirty="0" err="1"/>
              <a:t>Hostomel</a:t>
            </a:r>
            <a:r>
              <a:rPr lang="fr-FR" dirty="0"/>
              <a:t>, transformant l’attaque  aéroportée surprise et très risquée de Poutine sur l’aéroport en fiasco. </a:t>
            </a:r>
          </a:p>
          <a:p>
            <a:r>
              <a:rPr lang="fr-FR" dirty="0"/>
              <a:t>Le véhicule ayant eu le plus d’impact est le HIMARS (et son ancêtre chenillé et lourd le M270 et ses variantes comme le LRU français) </a:t>
            </a:r>
            <a:r>
              <a:rPr lang="en-US" dirty="0">
                <a:hlinkClick r:id="rId3"/>
              </a:rPr>
              <a:t>Effectiveness of Ukraine's HIMARS Fuels Concern in Russia - The Moscow Times</a:t>
            </a:r>
            <a:r>
              <a:rPr lang="en-US" dirty="0"/>
              <a:t> </a:t>
            </a:r>
            <a:r>
              <a:rPr lang="en-US" dirty="0">
                <a:hlinkClick r:id="rId4"/>
              </a:rPr>
              <a:t>https://www.reuters.com/world/europe/bridge-closed-russia-held-kherson-after-himars-shelling-reports-2022-07-27/</a:t>
            </a:r>
            <a:r>
              <a:rPr lang="en-US" dirty="0"/>
              <a:t>  , </a:t>
            </a:r>
            <a:r>
              <a:rPr lang="en-US" dirty="0" err="1"/>
              <a:t>celui</a:t>
            </a:r>
            <a:r>
              <a:rPr lang="en-US" dirty="0"/>
              <a:t> ci </a:t>
            </a:r>
            <a:r>
              <a:rPr lang="en-US" dirty="0" err="1"/>
              <a:t>ayant</a:t>
            </a:r>
            <a:r>
              <a:rPr lang="en-US" dirty="0"/>
              <a:t> </a:t>
            </a:r>
            <a:r>
              <a:rPr lang="en-US" dirty="0" err="1"/>
              <a:t>détruit</a:t>
            </a:r>
            <a:r>
              <a:rPr lang="en-US" dirty="0"/>
              <a:t> la </a:t>
            </a:r>
            <a:r>
              <a:rPr lang="en-US" dirty="0" err="1"/>
              <a:t>logistique</a:t>
            </a:r>
            <a:r>
              <a:rPr lang="en-US" dirty="0"/>
              <a:t> russe, </a:t>
            </a:r>
            <a:r>
              <a:rPr lang="en-US" dirty="0" err="1"/>
              <a:t>paralysant</a:t>
            </a:r>
            <a:r>
              <a:rPr lang="en-US" dirty="0"/>
              <a:t> </a:t>
            </a:r>
            <a:r>
              <a:rPr lang="en-US" dirty="0" err="1"/>
              <a:t>l’artillerie</a:t>
            </a:r>
            <a:r>
              <a:rPr lang="en-US" dirty="0"/>
              <a:t> russe  (le Coeur de la doctrine </a:t>
            </a:r>
            <a:r>
              <a:rPr lang="en-US" dirty="0" err="1"/>
              <a:t>militaire</a:t>
            </a:r>
            <a:r>
              <a:rPr lang="en-US" dirty="0"/>
              <a:t> russe) via le </a:t>
            </a:r>
            <a:r>
              <a:rPr lang="en-US" dirty="0" err="1"/>
              <a:t>bombardement</a:t>
            </a:r>
            <a:r>
              <a:rPr lang="en-US" dirty="0"/>
              <a:t> de </a:t>
            </a:r>
            <a:r>
              <a:rPr lang="en-US" dirty="0" err="1"/>
              <a:t>vaste</a:t>
            </a:r>
            <a:r>
              <a:rPr lang="en-US" dirty="0"/>
              <a:t> depot de munition. Les HIMARS servant </a:t>
            </a:r>
            <a:r>
              <a:rPr lang="en-US" dirty="0" err="1"/>
              <a:t>également</a:t>
            </a:r>
            <a:r>
              <a:rPr lang="en-US" dirty="0"/>
              <a:t> à </a:t>
            </a:r>
            <a:r>
              <a:rPr lang="en-US" dirty="0" err="1"/>
              <a:t>viser</a:t>
            </a:r>
            <a:r>
              <a:rPr lang="en-US" dirty="0"/>
              <a:t> les </a:t>
            </a:r>
            <a:r>
              <a:rPr lang="en-US" dirty="0" err="1"/>
              <a:t>centres</a:t>
            </a:r>
            <a:r>
              <a:rPr lang="en-US" dirty="0"/>
              <a:t> de </a:t>
            </a:r>
            <a:r>
              <a:rPr lang="en-US" dirty="0" err="1"/>
              <a:t>commandement</a:t>
            </a:r>
            <a:r>
              <a:rPr lang="en-US" dirty="0"/>
              <a:t> </a:t>
            </a:r>
            <a:r>
              <a:rPr lang="en-US" dirty="0" err="1"/>
              <a:t>situé</a:t>
            </a:r>
            <a:r>
              <a:rPr lang="en-US" dirty="0"/>
              <a:t> </a:t>
            </a:r>
            <a:r>
              <a:rPr lang="en-US" dirty="0" err="1"/>
              <a:t>profondement</a:t>
            </a:r>
            <a:r>
              <a:rPr lang="en-US" dirty="0"/>
              <a:t> derrière la </a:t>
            </a:r>
            <a:r>
              <a:rPr lang="en-US" dirty="0" err="1"/>
              <a:t>ligne</a:t>
            </a:r>
            <a:r>
              <a:rPr lang="en-US" dirty="0"/>
              <a:t> de front  </a:t>
            </a:r>
            <a:r>
              <a:rPr lang="en-US" dirty="0" err="1"/>
              <a:t>ainsi</a:t>
            </a:r>
            <a:r>
              <a:rPr lang="en-US" dirty="0"/>
              <a:t> que les infrastructures </a:t>
            </a:r>
            <a:r>
              <a:rPr lang="en-US" dirty="0" err="1"/>
              <a:t>logistiques</a:t>
            </a:r>
            <a:r>
              <a:rPr lang="en-US" dirty="0"/>
              <a:t> : </a:t>
            </a:r>
            <a:r>
              <a:rPr lang="en-US" dirty="0" err="1"/>
              <a:t>En</a:t>
            </a:r>
            <a:r>
              <a:rPr lang="en-US" dirty="0"/>
              <a:t> </a:t>
            </a:r>
            <a:r>
              <a:rPr lang="en-US" dirty="0" err="1"/>
              <a:t>détruisant</a:t>
            </a:r>
            <a:r>
              <a:rPr lang="en-US" dirty="0"/>
              <a:t> les </a:t>
            </a:r>
            <a:r>
              <a:rPr lang="en-US" dirty="0" err="1"/>
              <a:t>ponts</a:t>
            </a:r>
            <a:r>
              <a:rPr lang="en-US" dirty="0"/>
              <a:t> dans la region de Kherson: Les HIMARS </a:t>
            </a:r>
            <a:r>
              <a:rPr lang="en-US" dirty="0" err="1"/>
              <a:t>ont</a:t>
            </a:r>
            <a:r>
              <a:rPr lang="en-US" dirty="0"/>
              <a:t> </a:t>
            </a:r>
            <a:r>
              <a:rPr lang="en-US" dirty="0" err="1"/>
              <a:t>été</a:t>
            </a:r>
            <a:r>
              <a:rPr lang="en-US" dirty="0"/>
              <a:t> la pièce </a:t>
            </a:r>
            <a:r>
              <a:rPr lang="en-US" dirty="0" err="1"/>
              <a:t>maîtresse</a:t>
            </a:r>
            <a:r>
              <a:rPr lang="en-US" dirty="0"/>
              <a:t> qui </a:t>
            </a:r>
            <a:r>
              <a:rPr lang="en-US" dirty="0" err="1"/>
              <a:t>ont</a:t>
            </a:r>
            <a:r>
              <a:rPr lang="en-US" dirty="0"/>
              <a:t> </a:t>
            </a:r>
            <a:r>
              <a:rPr lang="en-US" dirty="0" err="1"/>
              <a:t>permis</a:t>
            </a:r>
            <a:r>
              <a:rPr lang="en-US" dirty="0"/>
              <a:t> la recapture de la </a:t>
            </a:r>
            <a:r>
              <a:rPr lang="en-US" dirty="0" err="1"/>
              <a:t>ville</a:t>
            </a:r>
            <a:r>
              <a:rPr lang="en-US" dirty="0"/>
              <a:t> sans combat </a:t>
            </a:r>
            <a:r>
              <a:rPr lang="en-US" dirty="0" err="1"/>
              <a:t>en</a:t>
            </a:r>
            <a:r>
              <a:rPr lang="en-US" dirty="0"/>
              <a:t> </a:t>
            </a:r>
            <a:r>
              <a:rPr lang="en-US" dirty="0" err="1"/>
              <a:t>forçant</a:t>
            </a:r>
            <a:r>
              <a:rPr lang="en-US" dirty="0"/>
              <a:t> les </a:t>
            </a:r>
            <a:r>
              <a:rPr lang="en-US" dirty="0" err="1"/>
              <a:t>russes</a:t>
            </a:r>
            <a:r>
              <a:rPr lang="en-US" dirty="0"/>
              <a:t> de </a:t>
            </a:r>
            <a:r>
              <a:rPr lang="en-US" dirty="0" err="1"/>
              <a:t>ce</a:t>
            </a:r>
            <a:r>
              <a:rPr lang="en-US" dirty="0"/>
              <a:t> replier sous </a:t>
            </a:r>
            <a:r>
              <a:rPr lang="en-US" dirty="0" err="1"/>
              <a:t>peine</a:t>
            </a:r>
            <a:r>
              <a:rPr lang="en-US" dirty="0"/>
              <a:t> de se </a:t>
            </a:r>
            <a:r>
              <a:rPr lang="en-US" dirty="0" err="1"/>
              <a:t>retrouver</a:t>
            </a:r>
            <a:r>
              <a:rPr lang="en-US" dirty="0"/>
              <a:t> </a:t>
            </a:r>
            <a:r>
              <a:rPr lang="en-US" dirty="0" err="1"/>
              <a:t>piéger</a:t>
            </a:r>
            <a:r>
              <a:rPr lang="en-US" dirty="0"/>
              <a:t> </a:t>
            </a:r>
          </a:p>
          <a:p>
            <a:r>
              <a:rPr lang="en-US" dirty="0"/>
              <a:t>Le matériel occidental </a:t>
            </a:r>
            <a:r>
              <a:rPr lang="en-US" dirty="0" err="1"/>
              <a:t>c’est</a:t>
            </a:r>
            <a:r>
              <a:rPr lang="en-US" dirty="0"/>
              <a:t> </a:t>
            </a:r>
            <a:r>
              <a:rPr lang="en-US" dirty="0" err="1"/>
              <a:t>révéler</a:t>
            </a:r>
            <a:r>
              <a:rPr lang="en-US" dirty="0"/>
              <a:t> </a:t>
            </a:r>
            <a:r>
              <a:rPr lang="en-US" dirty="0" err="1"/>
              <a:t>supérieur</a:t>
            </a:r>
            <a:r>
              <a:rPr lang="en-US" dirty="0"/>
              <a:t> à son homologue </a:t>
            </a:r>
            <a:r>
              <a:rPr lang="en-US" dirty="0" err="1"/>
              <a:t>russes</a:t>
            </a:r>
            <a:r>
              <a:rPr lang="en-US" dirty="0"/>
              <a:t>  </a:t>
            </a:r>
            <a:endParaRPr lang="fr-FR" dirty="0"/>
          </a:p>
          <a:p>
            <a:r>
              <a:rPr lang="fr-FR" dirty="0"/>
              <a:t>L’aide de l’ouest s’accélère: l’autorisation de l’envoi de tanks occidentaux (et non pas de tanks soviétiques venant d’ex pays de l’est) marque un tournant: les chars occidentaux ayant été conçu pendant la guerre froide spécifiquement pour détruire des vagues de chars russes</a:t>
            </a:r>
          </a:p>
          <a:p>
            <a:r>
              <a:rPr lang="fr-FR" dirty="0"/>
              <a:t>Cependant, l’aide occidental n’a toujours pas envoyer d’avion occidentaux, l’aviation étant le cœur de la doctrine de l’OTAN. </a:t>
            </a:r>
          </a:p>
          <a:p>
            <a:pPr marL="0" indent="0">
              <a:buNone/>
            </a:pP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67E3ACD0-0ABD-2F43-E3DB-E5BFEA26C351}"/>
              </a:ext>
            </a:extLst>
          </p:cNvPr>
          <p:cNvSpPr>
            <a:spLocks noGrp="1"/>
          </p:cNvSpPr>
          <p:nvPr>
            <p:ph type="sldNum" sz="quarter" idx="12"/>
          </p:nvPr>
        </p:nvSpPr>
        <p:spPr/>
        <p:txBody>
          <a:bodyPr/>
          <a:lstStyle/>
          <a:p>
            <a:pPr algn="r"/>
            <a:fld id="{C014DD1E-5D91-48A3-AD6D-45FBA980D106}" type="slidenum">
              <a:rPr lang="fr-FR" smtClean="0"/>
              <a:pPr algn="r"/>
              <a:t>16</a:t>
            </a:fld>
            <a:endParaRPr lang="fr-FR" dirty="0"/>
          </a:p>
        </p:txBody>
      </p:sp>
    </p:spTree>
    <p:extLst>
      <p:ext uri="{BB962C8B-B14F-4D97-AF65-F5344CB8AC3E}">
        <p14:creationId xmlns:p14="http://schemas.microsoft.com/office/powerpoint/2010/main" val="89889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917948" y="2276872"/>
            <a:ext cx="10360501" cy="1223963"/>
          </a:xfrm>
        </p:spPr>
        <p:txBody>
          <a:bodyPr rtlCol="0">
            <a:normAutofit fontScale="90000"/>
          </a:bodyPr>
          <a:lstStyle/>
          <a:p>
            <a:r>
              <a:rPr lang="fr-FR" dirty="0"/>
              <a:t>III: Script 3: JsonCivilianLosesBellingcatAnalysis.py</a:t>
            </a:r>
            <a:br>
              <a:rPr lang="fr-FR" dirty="0"/>
            </a:br>
            <a:br>
              <a:rPr lang="fr-FR" dirty="0"/>
            </a:br>
            <a:endParaRPr lang="fr-FR" dirty="0"/>
          </a:p>
        </p:txBody>
      </p:sp>
      <p:sp>
        <p:nvSpPr>
          <p:cNvPr id="2" name="Espace réservé du numéro de diapositive 1">
            <a:extLst>
              <a:ext uri="{FF2B5EF4-FFF2-40B4-BE49-F238E27FC236}">
                <a16:creationId xmlns:a16="http://schemas.microsoft.com/office/drawing/2014/main" id="{03EF1AFD-A292-EB65-B959-9D154C939FFA}"/>
              </a:ext>
            </a:extLst>
          </p:cNvPr>
          <p:cNvSpPr>
            <a:spLocks noGrp="1"/>
          </p:cNvSpPr>
          <p:nvPr>
            <p:ph type="sldNum" sz="quarter" idx="12"/>
          </p:nvPr>
        </p:nvSpPr>
        <p:spPr/>
        <p:txBody>
          <a:bodyPr/>
          <a:lstStyle/>
          <a:p>
            <a:pPr algn="r"/>
            <a:fld id="{C014DD1E-5D91-48A3-AD6D-45FBA980D106}" type="slidenum">
              <a:rPr lang="fr-FR" smtClean="0"/>
              <a:pPr algn="r"/>
              <a:t>17</a:t>
            </a:fld>
            <a:endParaRPr lang="fr-FR" dirty="0"/>
          </a:p>
        </p:txBody>
      </p:sp>
    </p:spTree>
    <p:extLst>
      <p:ext uri="{BB962C8B-B14F-4D97-AF65-F5344CB8AC3E}">
        <p14:creationId xmlns:p14="http://schemas.microsoft.com/office/powerpoint/2010/main" val="46713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Statistique </a:t>
            </a:r>
          </a:p>
        </p:txBody>
      </p:sp>
      <p:pic>
        <p:nvPicPr>
          <p:cNvPr id="9" name="Espace réservé du contenu 8">
            <a:extLst>
              <a:ext uri="{FF2B5EF4-FFF2-40B4-BE49-F238E27FC236}">
                <a16:creationId xmlns:a16="http://schemas.microsoft.com/office/drawing/2014/main" id="{EFE91D82-0119-3AB1-05FA-75FE351F5E95}"/>
              </a:ext>
            </a:extLst>
          </p:cNvPr>
          <p:cNvPicPr>
            <a:picLocks noGrp="1" noChangeAspect="1"/>
          </p:cNvPicPr>
          <p:nvPr>
            <p:ph sz="half" idx="1"/>
          </p:nvPr>
        </p:nvPicPr>
        <p:blipFill>
          <a:blip r:embed="rId3"/>
          <a:stretch>
            <a:fillRect/>
          </a:stretch>
        </p:blipFill>
        <p:spPr>
          <a:xfrm>
            <a:off x="1219200" y="2489925"/>
            <a:ext cx="5078413" cy="2898912"/>
          </a:xfrm>
        </p:spPr>
      </p:pic>
      <p:pic>
        <p:nvPicPr>
          <p:cNvPr id="13" name="Espace réservé du contenu 12">
            <a:extLst>
              <a:ext uri="{FF2B5EF4-FFF2-40B4-BE49-F238E27FC236}">
                <a16:creationId xmlns:a16="http://schemas.microsoft.com/office/drawing/2014/main" id="{7B2FF41C-D2A2-DC7A-590A-CF7D337168DE}"/>
              </a:ext>
            </a:extLst>
          </p:cNvPr>
          <p:cNvPicPr>
            <a:picLocks noGrp="1" noChangeAspect="1"/>
          </p:cNvPicPr>
          <p:nvPr>
            <p:ph sz="half" idx="2"/>
          </p:nvPr>
        </p:nvPicPr>
        <p:blipFill>
          <a:blip r:embed="rId4"/>
          <a:stretch>
            <a:fillRect/>
          </a:stretch>
        </p:blipFill>
        <p:spPr>
          <a:xfrm>
            <a:off x="6500813" y="2839655"/>
            <a:ext cx="5078412" cy="2199453"/>
          </a:xfrm>
        </p:spPr>
      </p:pic>
      <p:sp>
        <p:nvSpPr>
          <p:cNvPr id="3" name="Espace réservé du numéro de diapositive 2">
            <a:extLst>
              <a:ext uri="{FF2B5EF4-FFF2-40B4-BE49-F238E27FC236}">
                <a16:creationId xmlns:a16="http://schemas.microsoft.com/office/drawing/2014/main" id="{93B5F7DC-724C-9B2A-F2DC-B4E1F87BA99E}"/>
              </a:ext>
            </a:extLst>
          </p:cNvPr>
          <p:cNvSpPr>
            <a:spLocks noGrp="1"/>
          </p:cNvSpPr>
          <p:nvPr>
            <p:ph type="sldNum" sz="quarter" idx="12"/>
          </p:nvPr>
        </p:nvSpPr>
        <p:spPr/>
        <p:txBody>
          <a:bodyPr/>
          <a:lstStyle/>
          <a:p>
            <a:pPr algn="r"/>
            <a:fld id="{C014DD1E-5D91-48A3-AD6D-45FBA980D106}" type="slidenum">
              <a:rPr lang="fr-FR" smtClean="0"/>
              <a:pPr algn="r"/>
              <a:t>18</a:t>
            </a:fld>
            <a:endParaRPr lang="fr-FR" dirty="0"/>
          </a:p>
        </p:txBody>
      </p:sp>
    </p:spTree>
    <p:extLst>
      <p:ext uri="{BB962C8B-B14F-4D97-AF65-F5344CB8AC3E}">
        <p14:creationId xmlns:p14="http://schemas.microsoft.com/office/powerpoint/2010/main" val="295489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Statistique </a:t>
            </a:r>
          </a:p>
        </p:txBody>
      </p:sp>
      <p:pic>
        <p:nvPicPr>
          <p:cNvPr id="9" name="Espace réservé du contenu 8">
            <a:extLst>
              <a:ext uri="{FF2B5EF4-FFF2-40B4-BE49-F238E27FC236}">
                <a16:creationId xmlns:a16="http://schemas.microsoft.com/office/drawing/2014/main" id="{29E38634-79EF-0000-3DF8-A88ABA148A29}"/>
              </a:ext>
            </a:extLst>
          </p:cNvPr>
          <p:cNvPicPr>
            <a:picLocks noGrp="1" noChangeAspect="1"/>
          </p:cNvPicPr>
          <p:nvPr>
            <p:ph idx="1"/>
          </p:nvPr>
        </p:nvPicPr>
        <p:blipFill>
          <a:blip r:embed="rId3"/>
          <a:stretch>
            <a:fillRect/>
          </a:stretch>
        </p:blipFill>
        <p:spPr>
          <a:xfrm>
            <a:off x="2041749" y="1701800"/>
            <a:ext cx="8714927" cy="4462463"/>
          </a:xfrm>
        </p:spPr>
      </p:pic>
      <p:sp>
        <p:nvSpPr>
          <p:cNvPr id="2" name="Espace réservé du numéro de diapositive 1">
            <a:extLst>
              <a:ext uri="{FF2B5EF4-FFF2-40B4-BE49-F238E27FC236}">
                <a16:creationId xmlns:a16="http://schemas.microsoft.com/office/drawing/2014/main" id="{1D27A0E7-3A13-F700-57CD-6A569ABED29E}"/>
              </a:ext>
            </a:extLst>
          </p:cNvPr>
          <p:cNvSpPr>
            <a:spLocks noGrp="1"/>
          </p:cNvSpPr>
          <p:nvPr>
            <p:ph type="sldNum" sz="quarter" idx="12"/>
          </p:nvPr>
        </p:nvSpPr>
        <p:spPr/>
        <p:txBody>
          <a:bodyPr/>
          <a:lstStyle/>
          <a:p>
            <a:pPr algn="r"/>
            <a:fld id="{C014DD1E-5D91-48A3-AD6D-45FBA980D106}" type="slidenum">
              <a:rPr lang="fr-FR" smtClean="0"/>
              <a:pPr algn="r"/>
              <a:t>19</a:t>
            </a:fld>
            <a:endParaRPr lang="fr-FR" dirty="0"/>
          </a:p>
        </p:txBody>
      </p:sp>
    </p:spTree>
    <p:extLst>
      <p:ext uri="{BB962C8B-B14F-4D97-AF65-F5344CB8AC3E}">
        <p14:creationId xmlns:p14="http://schemas.microsoft.com/office/powerpoint/2010/main" val="4470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F4084-9713-D2F2-645E-7289025C6329}"/>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4C0B18F6-3B4E-A3C5-4240-AA89774773BC}"/>
              </a:ext>
            </a:extLst>
          </p:cNvPr>
          <p:cNvSpPr>
            <a:spLocks noGrp="1"/>
          </p:cNvSpPr>
          <p:nvPr>
            <p:ph idx="1"/>
          </p:nvPr>
        </p:nvSpPr>
        <p:spPr/>
        <p:txBody>
          <a:bodyPr>
            <a:normAutofit/>
          </a:bodyPr>
          <a:lstStyle/>
          <a:p>
            <a:pPr marL="0" indent="0">
              <a:buNone/>
            </a:pPr>
            <a:r>
              <a:rPr lang="fr-FR" dirty="0"/>
              <a:t> </a:t>
            </a:r>
          </a:p>
          <a:p>
            <a:r>
              <a:rPr lang="fr-FR" dirty="0"/>
              <a:t>Introduction</a:t>
            </a:r>
          </a:p>
          <a:p>
            <a:r>
              <a:rPr lang="fr-FR" dirty="0"/>
              <a:t>1-12: Les 12 scripts </a:t>
            </a:r>
          </a:p>
          <a:p>
            <a:r>
              <a:rPr lang="fr-FR" dirty="0"/>
              <a:t>En résumés</a:t>
            </a:r>
          </a:p>
          <a:p>
            <a:r>
              <a:rPr lang="fr-FR" dirty="0"/>
              <a:t>Qui va gagner la guerre</a:t>
            </a:r>
          </a:p>
          <a:p>
            <a:r>
              <a:rPr lang="fr-FR" dirty="0"/>
              <a:t>Remarques </a:t>
            </a:r>
          </a:p>
        </p:txBody>
      </p:sp>
      <p:sp>
        <p:nvSpPr>
          <p:cNvPr id="4" name="Espace réservé du numéro de diapositive 3">
            <a:extLst>
              <a:ext uri="{FF2B5EF4-FFF2-40B4-BE49-F238E27FC236}">
                <a16:creationId xmlns:a16="http://schemas.microsoft.com/office/drawing/2014/main" id="{F23F86F2-E6C7-02E5-FE46-4E174A65B181}"/>
              </a:ext>
            </a:extLst>
          </p:cNvPr>
          <p:cNvSpPr>
            <a:spLocks noGrp="1"/>
          </p:cNvSpPr>
          <p:nvPr>
            <p:ph type="sldNum" sz="quarter" idx="12"/>
          </p:nvPr>
        </p:nvSpPr>
        <p:spPr/>
        <p:txBody>
          <a:bodyPr/>
          <a:lstStyle/>
          <a:p>
            <a:pPr algn="r"/>
            <a:fld id="{C014DD1E-5D91-48A3-AD6D-45FBA980D106}" type="slidenum">
              <a:rPr lang="fr-FR" smtClean="0"/>
              <a:pPr algn="r"/>
              <a:t>2</a:t>
            </a:fld>
            <a:endParaRPr lang="fr-FR" dirty="0"/>
          </a:p>
        </p:txBody>
      </p:sp>
    </p:spTree>
    <p:extLst>
      <p:ext uri="{BB962C8B-B14F-4D97-AF65-F5344CB8AC3E}">
        <p14:creationId xmlns:p14="http://schemas.microsoft.com/office/powerpoint/2010/main" val="245420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Cartes: </a:t>
            </a:r>
          </a:p>
        </p:txBody>
      </p:sp>
      <p:pic>
        <p:nvPicPr>
          <p:cNvPr id="8" name="Espace réservé du contenu 7">
            <a:extLst>
              <a:ext uri="{FF2B5EF4-FFF2-40B4-BE49-F238E27FC236}">
                <a16:creationId xmlns:a16="http://schemas.microsoft.com/office/drawing/2014/main" id="{352939BB-DB7F-D425-14E7-AF829A2EDF17}"/>
              </a:ext>
            </a:extLst>
          </p:cNvPr>
          <p:cNvPicPr>
            <a:picLocks noGrp="1" noChangeAspect="1"/>
          </p:cNvPicPr>
          <p:nvPr>
            <p:ph sz="half" idx="1"/>
          </p:nvPr>
        </p:nvPicPr>
        <p:blipFill>
          <a:blip r:embed="rId3"/>
          <a:stretch>
            <a:fillRect/>
          </a:stretch>
        </p:blipFill>
        <p:spPr>
          <a:xfrm>
            <a:off x="1219200" y="2499138"/>
            <a:ext cx="5078413" cy="2880486"/>
          </a:xfrm>
        </p:spPr>
      </p:pic>
      <p:pic>
        <p:nvPicPr>
          <p:cNvPr id="11" name="Espace réservé du contenu 10">
            <a:extLst>
              <a:ext uri="{FF2B5EF4-FFF2-40B4-BE49-F238E27FC236}">
                <a16:creationId xmlns:a16="http://schemas.microsoft.com/office/drawing/2014/main" id="{7620E49A-9E90-364D-B55E-801B99B44CD0}"/>
              </a:ext>
            </a:extLst>
          </p:cNvPr>
          <p:cNvPicPr>
            <a:picLocks noGrp="1" noChangeAspect="1"/>
          </p:cNvPicPr>
          <p:nvPr>
            <p:ph sz="half" idx="2"/>
          </p:nvPr>
        </p:nvPicPr>
        <p:blipFill>
          <a:blip r:embed="rId4"/>
          <a:stretch>
            <a:fillRect/>
          </a:stretch>
        </p:blipFill>
        <p:spPr>
          <a:xfrm>
            <a:off x="6500813" y="2656224"/>
            <a:ext cx="5078412" cy="2566314"/>
          </a:xfrm>
        </p:spPr>
      </p:pic>
      <p:sp>
        <p:nvSpPr>
          <p:cNvPr id="3" name="Espace réservé du numéro de diapositive 2">
            <a:extLst>
              <a:ext uri="{FF2B5EF4-FFF2-40B4-BE49-F238E27FC236}">
                <a16:creationId xmlns:a16="http://schemas.microsoft.com/office/drawing/2014/main" id="{F5E4A645-D48B-EE38-204B-AF89FF87CE46}"/>
              </a:ext>
            </a:extLst>
          </p:cNvPr>
          <p:cNvSpPr>
            <a:spLocks noGrp="1"/>
          </p:cNvSpPr>
          <p:nvPr>
            <p:ph type="sldNum" sz="quarter" idx="12"/>
          </p:nvPr>
        </p:nvSpPr>
        <p:spPr/>
        <p:txBody>
          <a:bodyPr/>
          <a:lstStyle/>
          <a:p>
            <a:pPr algn="r"/>
            <a:fld id="{C014DD1E-5D91-48A3-AD6D-45FBA980D106}" type="slidenum">
              <a:rPr lang="fr-FR" smtClean="0"/>
              <a:pPr algn="r"/>
              <a:t>20</a:t>
            </a:fld>
            <a:endParaRPr lang="fr-FR" dirty="0"/>
          </a:p>
        </p:txBody>
      </p:sp>
    </p:spTree>
    <p:extLst>
      <p:ext uri="{BB962C8B-B14F-4D97-AF65-F5344CB8AC3E}">
        <p14:creationId xmlns:p14="http://schemas.microsoft.com/office/powerpoint/2010/main" val="376503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70000" lnSpcReduction="20000"/>
          </a:bodyPr>
          <a:lstStyle/>
          <a:p>
            <a:r>
              <a:rPr lang="fr-FR" dirty="0"/>
              <a:t>L’armée russe ne fait peu de distinctions entre les cibles militaires et civils.</a:t>
            </a:r>
          </a:p>
          <a:p>
            <a:r>
              <a:rPr lang="fr-FR" dirty="0"/>
              <a:t>La vaste majorité des civils morts se trouves dans les régions de </a:t>
            </a:r>
            <a:r>
              <a:rPr lang="fr-FR" dirty="0" err="1"/>
              <a:t>Donesk</a:t>
            </a:r>
            <a:r>
              <a:rPr lang="fr-FR" dirty="0"/>
              <a:t> (cœur du Donbass) et Kharkiv (région capital du projet de « </a:t>
            </a:r>
            <a:r>
              <a:rPr lang="fr-FR" dirty="0" err="1"/>
              <a:t>Novorossia</a:t>
            </a:r>
            <a:r>
              <a:rPr lang="fr-FR" dirty="0"/>
              <a:t> » </a:t>
            </a:r>
            <a:r>
              <a:rPr lang="fr-FR" dirty="0">
                <a:hlinkClick r:id="rId2"/>
              </a:rPr>
              <a:t>https://fr.wikipedia.org/wiki/Nouvelle-Russie_(projet_d%27%C3%89tat)#:~:text=La%20Nouvelle%2DRussie%20(en%20russe,de%20Transnistrie%20et%20de%20Gagaouzie</a:t>
            </a:r>
            <a:r>
              <a:rPr lang="fr-FR" dirty="0"/>
              <a:t>. ) ainsi que plus globalement dans les régions russophones de l’Ukraine: mettant à mal l’une des justification de la Russie qui serai la libération des russophone du « régime nazie » de Kiev : </a:t>
            </a:r>
            <a:r>
              <a:rPr lang="fr-FR" dirty="0">
                <a:hlinkClick r:id="rId3"/>
              </a:rPr>
              <a:t>http://en.kremlin.ru/events/president/news/67843</a:t>
            </a:r>
            <a:r>
              <a:rPr lang="fr-FR" dirty="0"/>
              <a:t>  « </a:t>
            </a:r>
            <a:r>
              <a:rPr lang="en-US" b="0" i="0" dirty="0">
                <a:solidFill>
                  <a:srgbClr val="F2F2F2"/>
                </a:solidFill>
                <a:effectLst/>
                <a:latin typeface="Roboto" panose="02000000000000000000" pitchFamily="2" charset="0"/>
              </a:rPr>
              <a:t>"The purpose of this operation is to protect people who, for eight years now, have been facing humiliation and genocide perpetrated by the Kiev regime. To this end, we will seek to </a:t>
            </a:r>
            <a:r>
              <a:rPr lang="en-US" b="0" i="0" dirty="0" err="1">
                <a:solidFill>
                  <a:srgbClr val="F2F2F2"/>
                </a:solidFill>
                <a:effectLst/>
                <a:latin typeface="Roboto" panose="02000000000000000000" pitchFamily="2" charset="0"/>
              </a:rPr>
              <a:t>demilitarise</a:t>
            </a:r>
            <a:r>
              <a:rPr lang="en-US" b="0" i="0" dirty="0">
                <a:solidFill>
                  <a:srgbClr val="F2F2F2"/>
                </a:solidFill>
                <a:effectLst/>
                <a:latin typeface="Roboto" panose="02000000000000000000" pitchFamily="2" charset="0"/>
              </a:rPr>
              <a:t> and </a:t>
            </a:r>
            <a:r>
              <a:rPr lang="en-US" b="0" i="0" dirty="0" err="1">
                <a:solidFill>
                  <a:srgbClr val="F2F2F2"/>
                </a:solidFill>
                <a:effectLst/>
                <a:latin typeface="Roboto" panose="02000000000000000000" pitchFamily="2" charset="0"/>
              </a:rPr>
              <a:t>denazify</a:t>
            </a:r>
            <a:r>
              <a:rPr lang="en-US" b="0" i="0" dirty="0">
                <a:solidFill>
                  <a:srgbClr val="F2F2F2"/>
                </a:solidFill>
                <a:effectLst/>
                <a:latin typeface="Roboto" panose="02000000000000000000" pitchFamily="2" charset="0"/>
              </a:rPr>
              <a:t> Ukraine, as well as bring to trial those who perpetrated numerous bloody crimes against civilians, including against citizens of the Russian Federation.“”</a:t>
            </a:r>
            <a:endParaRPr lang="fr-FR" dirty="0"/>
          </a:p>
          <a:p>
            <a:endParaRPr lang="fr-FR" dirty="0"/>
          </a:p>
          <a:p>
            <a:pPr marL="0" indent="0">
              <a:buNone/>
            </a:pP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BE583A52-2391-7C98-89B0-CBA4D4E58DDE}"/>
              </a:ext>
            </a:extLst>
          </p:cNvPr>
          <p:cNvSpPr>
            <a:spLocks noGrp="1"/>
          </p:cNvSpPr>
          <p:nvPr>
            <p:ph type="sldNum" sz="quarter" idx="12"/>
          </p:nvPr>
        </p:nvSpPr>
        <p:spPr/>
        <p:txBody>
          <a:bodyPr/>
          <a:lstStyle/>
          <a:p>
            <a:pPr algn="r"/>
            <a:fld id="{C014DD1E-5D91-48A3-AD6D-45FBA980D106}" type="slidenum">
              <a:rPr lang="fr-FR" smtClean="0"/>
              <a:pPr algn="r"/>
              <a:t>21</a:t>
            </a:fld>
            <a:endParaRPr lang="fr-FR" dirty="0"/>
          </a:p>
        </p:txBody>
      </p:sp>
    </p:spTree>
    <p:extLst>
      <p:ext uri="{BB962C8B-B14F-4D97-AF65-F5344CB8AC3E}">
        <p14:creationId xmlns:p14="http://schemas.microsoft.com/office/powerpoint/2010/main" val="129869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917948" y="2276872"/>
            <a:ext cx="10360501" cy="1223963"/>
          </a:xfrm>
        </p:spPr>
        <p:txBody>
          <a:bodyPr rtlCol="0">
            <a:normAutofit fontScale="90000"/>
          </a:bodyPr>
          <a:lstStyle/>
          <a:p>
            <a:r>
              <a:rPr lang="fr-FR" dirty="0"/>
              <a:t>IV: Script 4: scrapperLiveuamapAllDays.py</a:t>
            </a:r>
            <a:br>
              <a:rPr lang="fr-FR" dirty="0"/>
            </a:br>
            <a:br>
              <a:rPr lang="fr-FR" dirty="0"/>
            </a:br>
            <a:br>
              <a:rPr lang="fr-FR" dirty="0"/>
            </a:br>
            <a:endParaRPr lang="fr-FR" dirty="0"/>
          </a:p>
        </p:txBody>
      </p:sp>
      <p:sp>
        <p:nvSpPr>
          <p:cNvPr id="2" name="Espace réservé du numéro de diapositive 1">
            <a:extLst>
              <a:ext uri="{FF2B5EF4-FFF2-40B4-BE49-F238E27FC236}">
                <a16:creationId xmlns:a16="http://schemas.microsoft.com/office/drawing/2014/main" id="{042B70F1-304D-0B63-3EFE-C2299B10F409}"/>
              </a:ext>
            </a:extLst>
          </p:cNvPr>
          <p:cNvSpPr>
            <a:spLocks noGrp="1"/>
          </p:cNvSpPr>
          <p:nvPr>
            <p:ph type="sldNum" sz="quarter" idx="12"/>
          </p:nvPr>
        </p:nvSpPr>
        <p:spPr/>
        <p:txBody>
          <a:bodyPr/>
          <a:lstStyle/>
          <a:p>
            <a:pPr algn="r"/>
            <a:fld id="{C014DD1E-5D91-48A3-AD6D-45FBA980D106}" type="slidenum">
              <a:rPr lang="fr-FR" smtClean="0"/>
              <a:pPr algn="r"/>
              <a:t>22</a:t>
            </a:fld>
            <a:endParaRPr lang="fr-FR" dirty="0"/>
          </a:p>
        </p:txBody>
      </p:sp>
    </p:spTree>
    <p:extLst>
      <p:ext uri="{BB962C8B-B14F-4D97-AF65-F5344CB8AC3E}">
        <p14:creationId xmlns:p14="http://schemas.microsoft.com/office/powerpoint/2010/main" val="411321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Localisation des unités russe à Kiev et Kherson</a:t>
            </a:r>
          </a:p>
        </p:txBody>
      </p:sp>
      <p:pic>
        <p:nvPicPr>
          <p:cNvPr id="6" name="Espace réservé du contenu 5">
            <a:extLst>
              <a:ext uri="{FF2B5EF4-FFF2-40B4-BE49-F238E27FC236}">
                <a16:creationId xmlns:a16="http://schemas.microsoft.com/office/drawing/2014/main" id="{82825BAD-8C06-5191-15EA-0E52A10BAB77}"/>
              </a:ext>
            </a:extLst>
          </p:cNvPr>
          <p:cNvPicPr>
            <a:picLocks noGrp="1" noChangeAspect="1"/>
          </p:cNvPicPr>
          <p:nvPr>
            <p:ph sz="half" idx="1"/>
          </p:nvPr>
        </p:nvPicPr>
        <p:blipFill>
          <a:blip r:embed="rId3"/>
          <a:stretch>
            <a:fillRect/>
          </a:stretch>
        </p:blipFill>
        <p:spPr>
          <a:xfrm>
            <a:off x="1219200" y="2419964"/>
            <a:ext cx="5078413" cy="3038834"/>
          </a:xfrm>
        </p:spPr>
      </p:pic>
      <p:pic>
        <p:nvPicPr>
          <p:cNvPr id="11" name="Espace réservé du contenu 10">
            <a:extLst>
              <a:ext uri="{FF2B5EF4-FFF2-40B4-BE49-F238E27FC236}">
                <a16:creationId xmlns:a16="http://schemas.microsoft.com/office/drawing/2014/main" id="{3A372874-2B4F-6FA6-8DB2-A12C1A1B5490}"/>
              </a:ext>
            </a:extLst>
          </p:cNvPr>
          <p:cNvPicPr>
            <a:picLocks noGrp="1" noChangeAspect="1"/>
          </p:cNvPicPr>
          <p:nvPr>
            <p:ph sz="half" idx="2"/>
          </p:nvPr>
        </p:nvPicPr>
        <p:blipFill>
          <a:blip r:embed="rId4"/>
          <a:stretch>
            <a:fillRect/>
          </a:stretch>
        </p:blipFill>
        <p:spPr>
          <a:xfrm>
            <a:off x="6500813" y="2275621"/>
            <a:ext cx="5078412" cy="3327521"/>
          </a:xfrm>
        </p:spPr>
      </p:pic>
      <p:sp>
        <p:nvSpPr>
          <p:cNvPr id="3" name="Espace réservé du numéro de diapositive 2">
            <a:extLst>
              <a:ext uri="{FF2B5EF4-FFF2-40B4-BE49-F238E27FC236}">
                <a16:creationId xmlns:a16="http://schemas.microsoft.com/office/drawing/2014/main" id="{69F101A6-D38A-4142-37C9-58ABB64F81D0}"/>
              </a:ext>
            </a:extLst>
          </p:cNvPr>
          <p:cNvSpPr>
            <a:spLocks noGrp="1"/>
          </p:cNvSpPr>
          <p:nvPr>
            <p:ph type="sldNum" sz="quarter" idx="12"/>
          </p:nvPr>
        </p:nvSpPr>
        <p:spPr/>
        <p:txBody>
          <a:bodyPr/>
          <a:lstStyle/>
          <a:p>
            <a:pPr algn="r"/>
            <a:fld id="{C014DD1E-5D91-48A3-AD6D-45FBA980D106}" type="slidenum">
              <a:rPr lang="fr-FR" smtClean="0"/>
              <a:pPr algn="r"/>
              <a:t>23</a:t>
            </a:fld>
            <a:endParaRPr lang="fr-FR" dirty="0"/>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55000" lnSpcReduction="20000"/>
          </a:bodyPr>
          <a:lstStyle/>
          <a:p>
            <a:r>
              <a:rPr lang="fr-FR" dirty="0"/>
              <a:t>La forte présence de VDV (troupes aéroportés d ’élite russes) et de division blindé de la garde (Unité de tanks d’assaut d’élite) dans la région de Kiev discrédite la justification russe de leur retrait de Kiev: Kiev n’était pas une « diversion » mais bien l’objectif principal russe, prise de la capitale et décapitation du gouvernement ukrainien pour installer un régime </a:t>
            </a:r>
            <a:r>
              <a:rPr lang="fr-FR" dirty="0" err="1"/>
              <a:t>fantôche</a:t>
            </a:r>
            <a:r>
              <a:rPr lang="fr-FR" dirty="0"/>
              <a:t>.  Le taux de pertes des VDV est également un indicateur sur la « diversion » </a:t>
            </a:r>
            <a:r>
              <a:rPr lang="fr-FR" dirty="0">
                <a:hlinkClick r:id="rId2"/>
              </a:rPr>
              <a:t>https://mobile.twitter.com/wartranslated/status/1620409293353918464?cxt=HHwWgIDRkdjq7PwsAAAA</a:t>
            </a:r>
            <a:r>
              <a:rPr lang="fr-FR" dirty="0"/>
              <a:t> (</a:t>
            </a:r>
            <a:r>
              <a:rPr lang="fr-FR" dirty="0" err="1"/>
              <a:t>Rybar</a:t>
            </a:r>
            <a:r>
              <a:rPr lang="fr-FR" dirty="0"/>
              <a:t> est une chaine </a:t>
            </a:r>
            <a:r>
              <a:rPr lang="fr-FR" dirty="0" err="1"/>
              <a:t>telegram</a:t>
            </a:r>
            <a:r>
              <a:rPr lang="fr-FR" dirty="0"/>
              <a:t> de propagande russe)</a:t>
            </a:r>
          </a:p>
          <a:p>
            <a:r>
              <a:rPr lang="fr-FR" dirty="0"/>
              <a:t>De même, la forte présence de VDV à Kherson montre que la Russie voulait garder cette capital régional qu’elle a annexé , et discrédite donc la justification de leur retrait de « se concentrer sur le Donbass » </a:t>
            </a:r>
            <a:br>
              <a:rPr lang="fr-FR" dirty="0"/>
            </a:br>
            <a:br>
              <a:rPr lang="fr-FR" dirty="0"/>
            </a:br>
            <a:endParaRPr lang="fr-FR" dirty="0"/>
          </a:p>
          <a:p>
            <a:r>
              <a:rPr lang="fr-FR" dirty="0"/>
              <a:t>Le placement des troupes correspond bien au discours initial de Poutine lors de la déclaration de la guerre: </a:t>
            </a:r>
            <a:r>
              <a:rPr lang="fr-FR" dirty="0">
                <a:hlinkClick r:id="rId3"/>
              </a:rPr>
              <a:t>http://en.kremlin.ru/events/president/news/67843</a:t>
            </a:r>
            <a:r>
              <a:rPr lang="fr-FR" dirty="0"/>
              <a:t>  « </a:t>
            </a:r>
            <a:r>
              <a:rPr lang="en-US" b="0" i="0" dirty="0">
                <a:solidFill>
                  <a:srgbClr val="F2F2F2"/>
                </a:solidFill>
                <a:effectLst/>
                <a:latin typeface="Roboto" panose="02000000000000000000" pitchFamily="2" charset="0"/>
              </a:rPr>
              <a:t>"The purpose of this operation is to protect people who, for eight years now, have been facing humiliation and genocide perpetrated by the Kiev regime. To this end, we will seek to </a:t>
            </a:r>
            <a:r>
              <a:rPr lang="en-US" b="0" i="0" dirty="0" err="1">
                <a:solidFill>
                  <a:srgbClr val="F2F2F2"/>
                </a:solidFill>
                <a:effectLst/>
                <a:latin typeface="Roboto" panose="02000000000000000000" pitchFamily="2" charset="0"/>
              </a:rPr>
              <a:t>demilitarise</a:t>
            </a:r>
            <a:r>
              <a:rPr lang="en-US" b="0" i="0" dirty="0">
                <a:solidFill>
                  <a:srgbClr val="F2F2F2"/>
                </a:solidFill>
                <a:effectLst/>
                <a:latin typeface="Roboto" panose="02000000000000000000" pitchFamily="2" charset="0"/>
              </a:rPr>
              <a:t> and </a:t>
            </a:r>
            <a:r>
              <a:rPr lang="en-US" b="0" i="0" dirty="0" err="1">
                <a:solidFill>
                  <a:srgbClr val="F2F2F2"/>
                </a:solidFill>
                <a:effectLst/>
                <a:latin typeface="Roboto" panose="02000000000000000000" pitchFamily="2" charset="0"/>
              </a:rPr>
              <a:t>denazify</a:t>
            </a:r>
            <a:r>
              <a:rPr lang="en-US" b="0" i="0" dirty="0">
                <a:solidFill>
                  <a:srgbClr val="F2F2F2"/>
                </a:solidFill>
                <a:effectLst/>
                <a:latin typeface="Roboto" panose="02000000000000000000" pitchFamily="2" charset="0"/>
              </a:rPr>
              <a:t> Ukraine, as well as bring to trial those who perpetrated numerous bloody crimes against civilians, including against citizens of the Russian Federation.“”</a:t>
            </a:r>
            <a:endParaRPr lang="fr-FR" dirty="0"/>
          </a:p>
          <a:p>
            <a:pPr marL="0" indent="0">
              <a:buNone/>
            </a:pP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F7E0F290-34F7-14A0-8B37-2D0DD7EA254D}"/>
              </a:ext>
            </a:extLst>
          </p:cNvPr>
          <p:cNvSpPr>
            <a:spLocks noGrp="1"/>
          </p:cNvSpPr>
          <p:nvPr>
            <p:ph type="sldNum" sz="quarter" idx="12"/>
          </p:nvPr>
        </p:nvSpPr>
        <p:spPr/>
        <p:txBody>
          <a:bodyPr/>
          <a:lstStyle/>
          <a:p>
            <a:pPr algn="r"/>
            <a:fld id="{C014DD1E-5D91-48A3-AD6D-45FBA980D106}" type="slidenum">
              <a:rPr lang="fr-FR" smtClean="0"/>
              <a:pPr algn="r"/>
              <a:t>24</a:t>
            </a:fld>
            <a:endParaRPr lang="fr-FR" dirty="0"/>
          </a:p>
        </p:txBody>
      </p:sp>
    </p:spTree>
    <p:extLst>
      <p:ext uri="{BB962C8B-B14F-4D97-AF65-F5344CB8AC3E}">
        <p14:creationId xmlns:p14="http://schemas.microsoft.com/office/powerpoint/2010/main" val="375815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917948" y="2276872"/>
            <a:ext cx="10360501" cy="1223963"/>
          </a:xfrm>
        </p:spPr>
        <p:txBody>
          <a:bodyPr rtlCol="0">
            <a:normAutofit fontScale="90000"/>
          </a:bodyPr>
          <a:lstStyle/>
          <a:p>
            <a:r>
              <a:rPr lang="fr-FR" dirty="0"/>
              <a:t>V: Script 5: MilitaryUnit.py</a:t>
            </a:r>
            <a:br>
              <a:rPr lang="fr-FR" dirty="0"/>
            </a:br>
            <a:br>
              <a:rPr lang="fr-FR" dirty="0"/>
            </a:br>
            <a:endParaRPr lang="fr-FR" dirty="0"/>
          </a:p>
        </p:txBody>
      </p:sp>
      <p:sp>
        <p:nvSpPr>
          <p:cNvPr id="2" name="Espace réservé du numéro de diapositive 1">
            <a:extLst>
              <a:ext uri="{FF2B5EF4-FFF2-40B4-BE49-F238E27FC236}">
                <a16:creationId xmlns:a16="http://schemas.microsoft.com/office/drawing/2014/main" id="{9BD15782-2B83-823B-C730-03DA74300C21}"/>
              </a:ext>
            </a:extLst>
          </p:cNvPr>
          <p:cNvSpPr>
            <a:spLocks noGrp="1"/>
          </p:cNvSpPr>
          <p:nvPr>
            <p:ph type="sldNum" sz="quarter" idx="12"/>
          </p:nvPr>
        </p:nvSpPr>
        <p:spPr/>
        <p:txBody>
          <a:bodyPr/>
          <a:lstStyle/>
          <a:p>
            <a:pPr algn="r"/>
            <a:fld id="{C014DD1E-5D91-48A3-AD6D-45FBA980D106}" type="slidenum">
              <a:rPr lang="fr-FR" smtClean="0"/>
              <a:pPr algn="r"/>
              <a:t>25</a:t>
            </a:fld>
            <a:endParaRPr lang="fr-FR" dirty="0"/>
          </a:p>
        </p:txBody>
      </p:sp>
    </p:spTree>
    <p:extLst>
      <p:ext uri="{BB962C8B-B14F-4D97-AF65-F5344CB8AC3E}">
        <p14:creationId xmlns:p14="http://schemas.microsoft.com/office/powerpoint/2010/main" val="251540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Exemple: </a:t>
            </a:r>
          </a:p>
        </p:txBody>
      </p:sp>
      <p:pic>
        <p:nvPicPr>
          <p:cNvPr id="5" name="Espace réservé du contenu 4">
            <a:extLst>
              <a:ext uri="{FF2B5EF4-FFF2-40B4-BE49-F238E27FC236}">
                <a16:creationId xmlns:a16="http://schemas.microsoft.com/office/drawing/2014/main" id="{5018DDB3-7315-0DF5-8527-E6837F4A4C1B}"/>
              </a:ext>
            </a:extLst>
          </p:cNvPr>
          <p:cNvPicPr>
            <a:picLocks noGrp="1" noChangeAspect="1"/>
          </p:cNvPicPr>
          <p:nvPr>
            <p:ph idx="1"/>
          </p:nvPr>
        </p:nvPicPr>
        <p:blipFill>
          <a:blip r:embed="rId3"/>
          <a:stretch>
            <a:fillRect/>
          </a:stretch>
        </p:blipFill>
        <p:spPr>
          <a:xfrm>
            <a:off x="1219200" y="2717656"/>
            <a:ext cx="10360025" cy="2430750"/>
          </a:xfrm>
        </p:spPr>
      </p:pic>
      <p:sp>
        <p:nvSpPr>
          <p:cNvPr id="2" name="Espace réservé du numéro de diapositive 1">
            <a:extLst>
              <a:ext uri="{FF2B5EF4-FFF2-40B4-BE49-F238E27FC236}">
                <a16:creationId xmlns:a16="http://schemas.microsoft.com/office/drawing/2014/main" id="{30D529D7-F33B-D568-060A-F1A5C125A0C6}"/>
              </a:ext>
            </a:extLst>
          </p:cNvPr>
          <p:cNvSpPr>
            <a:spLocks noGrp="1"/>
          </p:cNvSpPr>
          <p:nvPr>
            <p:ph type="sldNum" sz="quarter" idx="12"/>
          </p:nvPr>
        </p:nvSpPr>
        <p:spPr/>
        <p:txBody>
          <a:bodyPr/>
          <a:lstStyle/>
          <a:p>
            <a:pPr algn="r"/>
            <a:fld id="{C014DD1E-5D91-48A3-AD6D-45FBA980D106}" type="slidenum">
              <a:rPr lang="fr-FR" smtClean="0"/>
              <a:pPr algn="r"/>
              <a:t>26</a:t>
            </a:fld>
            <a:endParaRPr lang="fr-FR" dirty="0"/>
          </a:p>
        </p:txBody>
      </p:sp>
    </p:spTree>
    <p:extLst>
      <p:ext uri="{BB962C8B-B14F-4D97-AF65-F5344CB8AC3E}">
        <p14:creationId xmlns:p14="http://schemas.microsoft.com/office/powerpoint/2010/main" val="200635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62500" lnSpcReduction="20000"/>
          </a:bodyPr>
          <a:lstStyle/>
          <a:p>
            <a:r>
              <a:rPr lang="fr-FR" dirty="0"/>
              <a:t>Sur l’ensemble des données de </a:t>
            </a:r>
            <a:r>
              <a:rPr lang="fr-FR" dirty="0" err="1"/>
              <a:t>Liveuamap</a:t>
            </a:r>
            <a:r>
              <a:rPr lang="fr-FR" dirty="0"/>
              <a:t>, ont peut voir que depuis des mois, les russes attaques aux mêmes endroits sans avance significatives la plupart du temps.</a:t>
            </a:r>
          </a:p>
          <a:p>
            <a:r>
              <a:rPr lang="fr-FR" dirty="0"/>
              <a:t>Cependant c’est également un moyen indirect de voir les avancées russes « significative », </a:t>
            </a:r>
            <a:r>
              <a:rPr lang="fr-FR" dirty="0" err="1"/>
              <a:t>Liveuamap</a:t>
            </a:r>
            <a:r>
              <a:rPr lang="fr-FR" dirty="0"/>
              <a:t> ayant tendance à cacher celle-ci(en ne mettant pas de drapeau russe) lorsqu’elle arrive </a:t>
            </a:r>
          </a:p>
          <a:p>
            <a:r>
              <a:rPr lang="fr-FR" dirty="0"/>
              <a:t>Ont peut également voir que pendant tous l’hiver (plus précisément à partir de la débâcle de Kharkiv en septembre), la Russie à organiser une campagne continue de bombardement des infrastructures </a:t>
            </a:r>
            <a:r>
              <a:rPr lang="fr-FR" dirty="0" err="1"/>
              <a:t>énergetiques</a:t>
            </a:r>
            <a:r>
              <a:rPr lang="fr-FR" dirty="0"/>
              <a:t> ukrainienne.</a:t>
            </a:r>
            <a:br>
              <a:rPr lang="fr-FR" dirty="0"/>
            </a:br>
            <a:endParaRPr lang="fr-FR" dirty="0"/>
          </a:p>
          <a:p>
            <a:r>
              <a:rPr lang="fr-FR" dirty="0"/>
              <a:t>Ont remarque également un pattern: Une défaite militaires russes est suivi par une vague de missiles contre les infrastructures ukrainiennes. </a:t>
            </a:r>
          </a:p>
          <a:p>
            <a:r>
              <a:rPr lang="fr-FR" dirty="0"/>
              <a:t>L’arme la plus efficace russe dans la stratégie de frappe contre les </a:t>
            </a:r>
            <a:r>
              <a:rPr lang="fr-FR" dirty="0" err="1"/>
              <a:t>infractructures</a:t>
            </a:r>
            <a:r>
              <a:rPr lang="fr-FR" dirty="0"/>
              <a:t> ukrainiennes c’est révéler être le drone suicide iranien </a:t>
            </a:r>
            <a:r>
              <a:rPr lang="fr-FR" dirty="0" err="1"/>
              <a:t>Shaheed</a:t>
            </a:r>
            <a:r>
              <a:rPr lang="fr-FR" dirty="0"/>
              <a:t> 136 (et sa version ancienne 131)  car difficilement </a:t>
            </a:r>
            <a:r>
              <a:rPr lang="fr-FR" dirty="0" err="1"/>
              <a:t>interceptable</a:t>
            </a:r>
            <a:r>
              <a:rPr lang="fr-FR" dirty="0"/>
              <a:t> </a:t>
            </a:r>
          </a:p>
          <a:p>
            <a:pPr marL="0" indent="0">
              <a:buNone/>
            </a:pP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94CEABB9-480E-49FF-E07E-548E5FF914B9}"/>
              </a:ext>
            </a:extLst>
          </p:cNvPr>
          <p:cNvSpPr>
            <a:spLocks noGrp="1"/>
          </p:cNvSpPr>
          <p:nvPr>
            <p:ph type="sldNum" sz="quarter" idx="12"/>
          </p:nvPr>
        </p:nvSpPr>
        <p:spPr/>
        <p:txBody>
          <a:bodyPr/>
          <a:lstStyle/>
          <a:p>
            <a:pPr algn="r"/>
            <a:fld id="{C014DD1E-5D91-48A3-AD6D-45FBA980D106}" type="slidenum">
              <a:rPr lang="fr-FR" smtClean="0"/>
              <a:pPr algn="r"/>
              <a:t>27</a:t>
            </a:fld>
            <a:endParaRPr lang="fr-FR" dirty="0"/>
          </a:p>
        </p:txBody>
      </p:sp>
    </p:spTree>
    <p:extLst>
      <p:ext uri="{BB962C8B-B14F-4D97-AF65-F5344CB8AC3E}">
        <p14:creationId xmlns:p14="http://schemas.microsoft.com/office/powerpoint/2010/main" val="40723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917948" y="2276872"/>
            <a:ext cx="10360501" cy="1223963"/>
          </a:xfrm>
        </p:spPr>
        <p:txBody>
          <a:bodyPr rtlCol="0">
            <a:normAutofit fontScale="90000"/>
          </a:bodyPr>
          <a:lstStyle/>
          <a:p>
            <a:r>
              <a:rPr lang="fr-FR" dirty="0"/>
              <a:t>VI: Script 6: ScrapperOryx.py</a:t>
            </a:r>
            <a:br>
              <a:rPr lang="fr-FR" dirty="0"/>
            </a:br>
            <a:br>
              <a:rPr lang="fr-FR" dirty="0"/>
            </a:br>
            <a:br>
              <a:rPr lang="fr-FR" dirty="0"/>
            </a:br>
            <a:endParaRPr lang="fr-FR" dirty="0"/>
          </a:p>
        </p:txBody>
      </p:sp>
      <p:sp>
        <p:nvSpPr>
          <p:cNvPr id="2" name="Espace réservé du numéro de diapositive 1">
            <a:extLst>
              <a:ext uri="{FF2B5EF4-FFF2-40B4-BE49-F238E27FC236}">
                <a16:creationId xmlns:a16="http://schemas.microsoft.com/office/drawing/2014/main" id="{068E44C6-CC9D-8FC8-CEB8-A2B91243974B}"/>
              </a:ext>
            </a:extLst>
          </p:cNvPr>
          <p:cNvSpPr>
            <a:spLocks noGrp="1"/>
          </p:cNvSpPr>
          <p:nvPr>
            <p:ph type="sldNum" sz="quarter" idx="12"/>
          </p:nvPr>
        </p:nvSpPr>
        <p:spPr/>
        <p:txBody>
          <a:bodyPr/>
          <a:lstStyle/>
          <a:p>
            <a:pPr algn="r"/>
            <a:fld id="{C014DD1E-5D91-48A3-AD6D-45FBA980D106}" type="slidenum">
              <a:rPr lang="fr-FR" smtClean="0"/>
              <a:pPr algn="r"/>
              <a:t>28</a:t>
            </a:fld>
            <a:endParaRPr lang="fr-FR" dirty="0"/>
          </a:p>
        </p:txBody>
      </p:sp>
    </p:spTree>
    <p:extLst>
      <p:ext uri="{BB962C8B-B14F-4D97-AF65-F5344CB8AC3E}">
        <p14:creationId xmlns:p14="http://schemas.microsoft.com/office/powerpoint/2010/main" val="213116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Statistiques</a:t>
            </a:r>
          </a:p>
        </p:txBody>
      </p:sp>
      <p:pic>
        <p:nvPicPr>
          <p:cNvPr id="9" name="Espace réservé du contenu 8">
            <a:extLst>
              <a:ext uri="{FF2B5EF4-FFF2-40B4-BE49-F238E27FC236}">
                <a16:creationId xmlns:a16="http://schemas.microsoft.com/office/drawing/2014/main" id="{BFFA161D-FD2E-39F7-A0A6-DFBF04003427}"/>
              </a:ext>
            </a:extLst>
          </p:cNvPr>
          <p:cNvPicPr>
            <a:picLocks noGrp="1" noChangeAspect="1"/>
          </p:cNvPicPr>
          <p:nvPr>
            <p:ph sz="half" idx="1"/>
          </p:nvPr>
        </p:nvPicPr>
        <p:blipFill>
          <a:blip r:embed="rId3"/>
          <a:stretch>
            <a:fillRect/>
          </a:stretch>
        </p:blipFill>
        <p:spPr>
          <a:xfrm>
            <a:off x="1219200" y="3248377"/>
            <a:ext cx="5078413" cy="1382009"/>
          </a:xfrm>
        </p:spPr>
      </p:pic>
      <p:pic>
        <p:nvPicPr>
          <p:cNvPr id="12" name="Espace réservé du contenu 11">
            <a:extLst>
              <a:ext uri="{FF2B5EF4-FFF2-40B4-BE49-F238E27FC236}">
                <a16:creationId xmlns:a16="http://schemas.microsoft.com/office/drawing/2014/main" id="{C35FC4B9-3B29-5361-43F4-7EACACB647D3}"/>
              </a:ext>
            </a:extLst>
          </p:cNvPr>
          <p:cNvPicPr>
            <a:picLocks noGrp="1" noChangeAspect="1"/>
          </p:cNvPicPr>
          <p:nvPr>
            <p:ph sz="half" idx="2"/>
          </p:nvPr>
        </p:nvPicPr>
        <p:blipFill>
          <a:blip r:embed="rId4"/>
          <a:stretch>
            <a:fillRect/>
          </a:stretch>
        </p:blipFill>
        <p:spPr>
          <a:xfrm>
            <a:off x="6500813" y="3351672"/>
            <a:ext cx="5078412" cy="1175418"/>
          </a:xfrm>
        </p:spPr>
      </p:pic>
      <p:sp>
        <p:nvSpPr>
          <p:cNvPr id="3" name="Espace réservé du numéro de diapositive 2">
            <a:extLst>
              <a:ext uri="{FF2B5EF4-FFF2-40B4-BE49-F238E27FC236}">
                <a16:creationId xmlns:a16="http://schemas.microsoft.com/office/drawing/2014/main" id="{51C5D6EB-C93C-8894-9C42-C7C5873F9BB4}"/>
              </a:ext>
            </a:extLst>
          </p:cNvPr>
          <p:cNvSpPr>
            <a:spLocks noGrp="1"/>
          </p:cNvSpPr>
          <p:nvPr>
            <p:ph type="sldNum" sz="quarter" idx="12"/>
          </p:nvPr>
        </p:nvSpPr>
        <p:spPr/>
        <p:txBody>
          <a:bodyPr/>
          <a:lstStyle/>
          <a:p>
            <a:pPr algn="r"/>
            <a:fld id="{C014DD1E-5D91-48A3-AD6D-45FBA980D106}" type="slidenum">
              <a:rPr lang="fr-FR" smtClean="0"/>
              <a:pPr algn="r"/>
              <a:t>29</a:t>
            </a:fld>
            <a:endParaRPr lang="fr-FR" dirty="0"/>
          </a:p>
        </p:txBody>
      </p:sp>
    </p:spTree>
    <p:extLst>
      <p:ext uri="{BB962C8B-B14F-4D97-AF65-F5344CB8AC3E}">
        <p14:creationId xmlns:p14="http://schemas.microsoft.com/office/powerpoint/2010/main" val="429352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3790156" y="2220057"/>
            <a:ext cx="10360501" cy="1223963"/>
          </a:xfrm>
        </p:spPr>
        <p:txBody>
          <a:bodyPr rtlCol="0"/>
          <a:lstStyle/>
          <a:p>
            <a:pPr rtl="0"/>
            <a:r>
              <a:rPr lang="fr-FR" dirty="0"/>
              <a:t>Introduction: Liste des sites utilisés </a:t>
            </a:r>
          </a:p>
        </p:txBody>
      </p:sp>
      <p:sp>
        <p:nvSpPr>
          <p:cNvPr id="2" name="Espace réservé du numéro de diapositive 1">
            <a:extLst>
              <a:ext uri="{FF2B5EF4-FFF2-40B4-BE49-F238E27FC236}">
                <a16:creationId xmlns:a16="http://schemas.microsoft.com/office/drawing/2014/main" id="{E3BDC4EA-6DFA-0EEA-4D8D-279F39A10835}"/>
              </a:ext>
            </a:extLst>
          </p:cNvPr>
          <p:cNvSpPr>
            <a:spLocks noGrp="1"/>
          </p:cNvSpPr>
          <p:nvPr>
            <p:ph type="sldNum" sz="quarter" idx="12"/>
          </p:nvPr>
        </p:nvSpPr>
        <p:spPr/>
        <p:txBody>
          <a:bodyPr/>
          <a:lstStyle/>
          <a:p>
            <a:pPr algn="r"/>
            <a:fld id="{C014DD1E-5D91-48A3-AD6D-45FBA980D106}" type="slidenum">
              <a:rPr lang="fr-FR" smtClean="0"/>
              <a:pPr algn="r"/>
              <a:t>3</a:t>
            </a:fld>
            <a:endParaRPr lang="fr-FR" dirty="0"/>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Statistiques</a:t>
            </a:r>
          </a:p>
        </p:txBody>
      </p:sp>
      <p:pic>
        <p:nvPicPr>
          <p:cNvPr id="11" name="Espace réservé du contenu 10">
            <a:extLst>
              <a:ext uri="{FF2B5EF4-FFF2-40B4-BE49-F238E27FC236}">
                <a16:creationId xmlns:a16="http://schemas.microsoft.com/office/drawing/2014/main" id="{93D90887-7CDD-F113-48D5-913652108E18}"/>
              </a:ext>
            </a:extLst>
          </p:cNvPr>
          <p:cNvPicPr>
            <a:picLocks noGrp="1" noChangeAspect="1"/>
          </p:cNvPicPr>
          <p:nvPr>
            <p:ph sz="half" idx="1"/>
          </p:nvPr>
        </p:nvPicPr>
        <p:blipFill>
          <a:blip r:embed="rId3"/>
          <a:stretch>
            <a:fillRect/>
          </a:stretch>
        </p:blipFill>
        <p:spPr>
          <a:xfrm>
            <a:off x="1219200" y="3173009"/>
            <a:ext cx="5078413" cy="1532745"/>
          </a:xfrm>
        </p:spPr>
      </p:pic>
      <p:pic>
        <p:nvPicPr>
          <p:cNvPr id="14" name="Espace réservé du contenu 13">
            <a:extLst>
              <a:ext uri="{FF2B5EF4-FFF2-40B4-BE49-F238E27FC236}">
                <a16:creationId xmlns:a16="http://schemas.microsoft.com/office/drawing/2014/main" id="{9196D482-1407-411F-93F3-3CD15711280E}"/>
              </a:ext>
            </a:extLst>
          </p:cNvPr>
          <p:cNvPicPr>
            <a:picLocks noGrp="1" noChangeAspect="1"/>
          </p:cNvPicPr>
          <p:nvPr>
            <p:ph sz="half" idx="2"/>
          </p:nvPr>
        </p:nvPicPr>
        <p:blipFill>
          <a:blip r:embed="rId4"/>
          <a:stretch>
            <a:fillRect/>
          </a:stretch>
        </p:blipFill>
        <p:spPr>
          <a:xfrm>
            <a:off x="6500813" y="1810649"/>
            <a:ext cx="5078412" cy="4257465"/>
          </a:xfrm>
        </p:spPr>
      </p:pic>
      <p:sp>
        <p:nvSpPr>
          <p:cNvPr id="3" name="Espace réservé du numéro de diapositive 2">
            <a:extLst>
              <a:ext uri="{FF2B5EF4-FFF2-40B4-BE49-F238E27FC236}">
                <a16:creationId xmlns:a16="http://schemas.microsoft.com/office/drawing/2014/main" id="{10FC5C66-B1FA-1B2A-4473-386D9548B2AC}"/>
              </a:ext>
            </a:extLst>
          </p:cNvPr>
          <p:cNvSpPr>
            <a:spLocks noGrp="1"/>
          </p:cNvSpPr>
          <p:nvPr>
            <p:ph type="sldNum" sz="quarter" idx="12"/>
          </p:nvPr>
        </p:nvSpPr>
        <p:spPr/>
        <p:txBody>
          <a:bodyPr/>
          <a:lstStyle/>
          <a:p>
            <a:pPr algn="r"/>
            <a:fld id="{C014DD1E-5D91-48A3-AD6D-45FBA980D106}" type="slidenum">
              <a:rPr lang="fr-FR" smtClean="0"/>
              <a:pPr algn="r"/>
              <a:t>30</a:t>
            </a:fld>
            <a:endParaRPr lang="fr-FR" dirty="0"/>
          </a:p>
        </p:txBody>
      </p:sp>
    </p:spTree>
    <p:extLst>
      <p:ext uri="{BB962C8B-B14F-4D97-AF65-F5344CB8AC3E}">
        <p14:creationId xmlns:p14="http://schemas.microsoft.com/office/powerpoint/2010/main" val="31034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Statistiques</a:t>
            </a:r>
          </a:p>
        </p:txBody>
      </p:sp>
      <p:pic>
        <p:nvPicPr>
          <p:cNvPr id="8" name="Espace réservé du contenu 7">
            <a:extLst>
              <a:ext uri="{FF2B5EF4-FFF2-40B4-BE49-F238E27FC236}">
                <a16:creationId xmlns:a16="http://schemas.microsoft.com/office/drawing/2014/main" id="{C22F85D3-BC62-F58C-4FB3-558E8C9335C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19200" y="2034977"/>
            <a:ext cx="5078413" cy="3808809"/>
          </a:xfrm>
        </p:spPr>
      </p:pic>
      <p:pic>
        <p:nvPicPr>
          <p:cNvPr id="10" name="Espace réservé du contenu 9">
            <a:extLst>
              <a:ext uri="{FF2B5EF4-FFF2-40B4-BE49-F238E27FC236}">
                <a16:creationId xmlns:a16="http://schemas.microsoft.com/office/drawing/2014/main" id="{5C4F12FB-8DA6-9F9E-9AB4-91462902189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00813" y="2034977"/>
            <a:ext cx="5078412" cy="3808809"/>
          </a:xfrm>
        </p:spPr>
      </p:pic>
      <p:sp>
        <p:nvSpPr>
          <p:cNvPr id="3" name="Espace réservé du numéro de diapositive 2">
            <a:extLst>
              <a:ext uri="{FF2B5EF4-FFF2-40B4-BE49-F238E27FC236}">
                <a16:creationId xmlns:a16="http://schemas.microsoft.com/office/drawing/2014/main" id="{BD5754B0-D728-68B2-1B93-EDDA132848C6}"/>
              </a:ext>
            </a:extLst>
          </p:cNvPr>
          <p:cNvSpPr>
            <a:spLocks noGrp="1"/>
          </p:cNvSpPr>
          <p:nvPr>
            <p:ph type="sldNum" sz="quarter" idx="12"/>
          </p:nvPr>
        </p:nvSpPr>
        <p:spPr/>
        <p:txBody>
          <a:bodyPr/>
          <a:lstStyle/>
          <a:p>
            <a:pPr algn="r"/>
            <a:fld id="{C014DD1E-5D91-48A3-AD6D-45FBA980D106}" type="slidenum">
              <a:rPr lang="fr-FR" smtClean="0"/>
              <a:pPr algn="r"/>
              <a:t>31</a:t>
            </a:fld>
            <a:endParaRPr lang="fr-FR" dirty="0"/>
          </a:p>
        </p:txBody>
      </p:sp>
    </p:spTree>
    <p:extLst>
      <p:ext uri="{BB962C8B-B14F-4D97-AF65-F5344CB8AC3E}">
        <p14:creationId xmlns:p14="http://schemas.microsoft.com/office/powerpoint/2010/main" val="40481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55000" lnSpcReduction="20000"/>
          </a:bodyPr>
          <a:lstStyle/>
          <a:p>
            <a:r>
              <a:rPr lang="fr-FR" dirty="0"/>
              <a:t>Ont peut voir que les pertes matérielles russes sont bien plus importantes que les pertes matériel ukrainienne: Plus de 3 fois supérieur: Les ukrainiens ayant compris l’intérêt de filmer les pertes ennemies dans le cadre de la propagande  </a:t>
            </a:r>
          </a:p>
          <a:p>
            <a:r>
              <a:rPr lang="fr-FR" dirty="0"/>
              <a:t>Les tanks et les véhicules blindés (surtout coté russes) sont les principaux véhicules de combat détruits: Du coté russes cela dénote d’un problème de doctrine, ceux-ci avançant en colonnes et en formation serré, donc vulnérable à des embuscades ou à l’artillerie à munition  guidée (fournis par l’aide occidental). Ont remarque également que les véhicules de la logistiques russes (camion </a:t>
            </a:r>
            <a:r>
              <a:rPr lang="fr-FR" dirty="0" err="1"/>
              <a:t>ect</a:t>
            </a:r>
            <a:r>
              <a:rPr lang="fr-FR" dirty="0"/>
              <a:t>…) ont été les principales cibles de l’armée ukrainienne.  </a:t>
            </a:r>
          </a:p>
          <a:p>
            <a:r>
              <a:rPr lang="fr-FR" dirty="0"/>
              <a:t>Peu d’engagement navals: la flotte ukrainienne étant inexistante depuis 2014 tandis que la flotte de la mer noire russe est fortement affaiblie depuis la perte de son vaisseau amiral </a:t>
            </a:r>
            <a:r>
              <a:rPr lang="fr-FR" dirty="0" err="1"/>
              <a:t>Moskva</a:t>
            </a:r>
            <a:r>
              <a:rPr lang="fr-FR" dirty="0"/>
              <a:t>, celle-ci désormais </a:t>
            </a:r>
            <a:r>
              <a:rPr lang="fr-FR" dirty="0" err="1"/>
              <a:t>preferant</a:t>
            </a:r>
            <a:r>
              <a:rPr lang="fr-FR" dirty="0"/>
              <a:t> rester à distance. </a:t>
            </a:r>
          </a:p>
          <a:p>
            <a:r>
              <a:rPr lang="fr-FR" dirty="0"/>
              <a:t>Bien qu’exagéré, cela rend les rapports du MOD ukrainiens sur les pertes russes plus « crédible/proche de la réalité » que les rapports du MOD russe (souvent fait indirectement via l’intermédiaire de chaine </a:t>
            </a:r>
            <a:r>
              <a:rPr lang="fr-FR" dirty="0" err="1"/>
              <a:t>télégram</a:t>
            </a:r>
            <a:r>
              <a:rPr lang="fr-FR" dirty="0"/>
              <a:t> russe) </a:t>
            </a:r>
            <a:br>
              <a:rPr lang="fr-FR" dirty="0"/>
            </a:br>
            <a:endParaRPr lang="fr-FR" dirty="0"/>
          </a:p>
          <a:p>
            <a:r>
              <a:rPr lang="fr-FR" dirty="0"/>
              <a:t>Ce sont des pertes que l’ont peut attendre d’une guerre de haute intensité et de longue durée, soit rien à voir avec les buts de l’opération spéciale qui devait être rapide et sans trop de combat, comme le montre cette article russe de RIA rapidement supprimé car publié par erreur: </a:t>
            </a:r>
            <a:br>
              <a:rPr lang="fr-FR" dirty="0"/>
            </a:br>
            <a:r>
              <a:rPr lang="fr-FR" dirty="0">
                <a:hlinkClick r:id="rId2"/>
              </a:rPr>
              <a:t>https://mobile.twitter.com/Tom_deWaal/status/1498310065773809665</a:t>
            </a:r>
            <a:br>
              <a:rPr lang="fr-FR" dirty="0"/>
            </a:br>
            <a:r>
              <a:rPr lang="fr-FR" dirty="0"/>
              <a:t>https://web.archive.org/web/20220226051154/https://ria.ru/20220226/rossiya-1775162336.html</a:t>
            </a:r>
          </a:p>
          <a:p>
            <a:pPr marL="0" indent="0">
              <a:buNone/>
            </a:pP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DF0E3BD3-E7C6-7219-EB5C-01488D032286}"/>
              </a:ext>
            </a:extLst>
          </p:cNvPr>
          <p:cNvSpPr>
            <a:spLocks noGrp="1"/>
          </p:cNvSpPr>
          <p:nvPr>
            <p:ph type="sldNum" sz="quarter" idx="12"/>
          </p:nvPr>
        </p:nvSpPr>
        <p:spPr/>
        <p:txBody>
          <a:bodyPr/>
          <a:lstStyle/>
          <a:p>
            <a:pPr algn="r"/>
            <a:fld id="{C014DD1E-5D91-48A3-AD6D-45FBA980D106}" type="slidenum">
              <a:rPr lang="fr-FR" smtClean="0"/>
              <a:pPr algn="r"/>
              <a:t>32</a:t>
            </a:fld>
            <a:endParaRPr lang="fr-FR" dirty="0"/>
          </a:p>
        </p:txBody>
      </p:sp>
    </p:spTree>
    <p:extLst>
      <p:ext uri="{BB962C8B-B14F-4D97-AF65-F5344CB8AC3E}">
        <p14:creationId xmlns:p14="http://schemas.microsoft.com/office/powerpoint/2010/main" val="207684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2061964" y="3789040"/>
            <a:ext cx="10360501" cy="1223963"/>
          </a:xfrm>
        </p:spPr>
        <p:txBody>
          <a:bodyPr rtlCol="0">
            <a:normAutofit fontScale="90000"/>
          </a:bodyPr>
          <a:lstStyle/>
          <a:p>
            <a:r>
              <a:rPr lang="fr-FR" dirty="0"/>
              <a:t>VII: Script 7: ScrapperTwitterUkraine.py</a:t>
            </a:r>
            <a:br>
              <a:rPr lang="fr-FR" dirty="0"/>
            </a:br>
            <a:br>
              <a:rPr lang="fr-FR" dirty="0"/>
            </a:br>
            <a:br>
              <a:rPr lang="fr-FR" dirty="0"/>
            </a:br>
            <a:br>
              <a:rPr lang="fr-FR" dirty="0"/>
            </a:br>
            <a:endParaRPr lang="fr-FR" dirty="0"/>
          </a:p>
        </p:txBody>
      </p:sp>
      <p:sp>
        <p:nvSpPr>
          <p:cNvPr id="2" name="Espace réservé du numéro de diapositive 1">
            <a:extLst>
              <a:ext uri="{FF2B5EF4-FFF2-40B4-BE49-F238E27FC236}">
                <a16:creationId xmlns:a16="http://schemas.microsoft.com/office/drawing/2014/main" id="{BD4BC7DF-3A0D-C854-2D6B-5D3A0C8DEDAA}"/>
              </a:ext>
            </a:extLst>
          </p:cNvPr>
          <p:cNvSpPr>
            <a:spLocks noGrp="1"/>
          </p:cNvSpPr>
          <p:nvPr>
            <p:ph type="sldNum" sz="quarter" idx="12"/>
          </p:nvPr>
        </p:nvSpPr>
        <p:spPr/>
        <p:txBody>
          <a:bodyPr/>
          <a:lstStyle/>
          <a:p>
            <a:pPr algn="r"/>
            <a:fld id="{C014DD1E-5D91-48A3-AD6D-45FBA980D106}" type="slidenum">
              <a:rPr lang="fr-FR" smtClean="0"/>
              <a:pPr algn="r"/>
              <a:t>33</a:t>
            </a:fld>
            <a:endParaRPr lang="fr-FR" dirty="0"/>
          </a:p>
        </p:txBody>
      </p:sp>
    </p:spTree>
    <p:extLst>
      <p:ext uri="{BB962C8B-B14F-4D97-AF65-F5344CB8AC3E}">
        <p14:creationId xmlns:p14="http://schemas.microsoft.com/office/powerpoint/2010/main" val="24802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Statistique à partir des updates de </a:t>
            </a:r>
            <a:r>
              <a:rPr lang="fr-FR" dirty="0" err="1"/>
              <a:t>Jacub</a:t>
            </a:r>
            <a:r>
              <a:rPr lang="fr-FR" dirty="0"/>
              <a:t> </a:t>
            </a:r>
          </a:p>
        </p:txBody>
      </p:sp>
      <p:pic>
        <p:nvPicPr>
          <p:cNvPr id="9" name="Espace réservé du contenu 8">
            <a:extLst>
              <a:ext uri="{FF2B5EF4-FFF2-40B4-BE49-F238E27FC236}">
                <a16:creationId xmlns:a16="http://schemas.microsoft.com/office/drawing/2014/main" id="{D4801646-BE4B-7D36-843C-EFE320A7061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19200" y="2034977"/>
            <a:ext cx="5078413" cy="3808809"/>
          </a:xfrm>
        </p:spPr>
      </p:pic>
      <p:pic>
        <p:nvPicPr>
          <p:cNvPr id="12" name="Espace réservé du contenu 11">
            <a:extLst>
              <a:ext uri="{FF2B5EF4-FFF2-40B4-BE49-F238E27FC236}">
                <a16:creationId xmlns:a16="http://schemas.microsoft.com/office/drawing/2014/main" id="{8ED7F8BC-1D1B-B247-5B69-C68E6135F29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00813" y="2034977"/>
            <a:ext cx="5078412" cy="3808809"/>
          </a:xfrm>
        </p:spPr>
      </p:pic>
      <p:sp>
        <p:nvSpPr>
          <p:cNvPr id="3" name="Espace réservé du numéro de diapositive 2">
            <a:extLst>
              <a:ext uri="{FF2B5EF4-FFF2-40B4-BE49-F238E27FC236}">
                <a16:creationId xmlns:a16="http://schemas.microsoft.com/office/drawing/2014/main" id="{7AD96540-B875-AAE8-8A77-75900CAABA11}"/>
              </a:ext>
            </a:extLst>
          </p:cNvPr>
          <p:cNvSpPr>
            <a:spLocks noGrp="1"/>
          </p:cNvSpPr>
          <p:nvPr>
            <p:ph type="sldNum" sz="quarter" idx="12"/>
          </p:nvPr>
        </p:nvSpPr>
        <p:spPr/>
        <p:txBody>
          <a:bodyPr/>
          <a:lstStyle/>
          <a:p>
            <a:pPr algn="r"/>
            <a:fld id="{C014DD1E-5D91-48A3-AD6D-45FBA980D106}" type="slidenum">
              <a:rPr lang="fr-FR" smtClean="0"/>
              <a:pPr algn="r"/>
              <a:t>34</a:t>
            </a:fld>
            <a:endParaRPr lang="fr-FR" dirty="0"/>
          </a:p>
        </p:txBody>
      </p:sp>
    </p:spTree>
    <p:extLst>
      <p:ext uri="{BB962C8B-B14F-4D97-AF65-F5344CB8AC3E}">
        <p14:creationId xmlns:p14="http://schemas.microsoft.com/office/powerpoint/2010/main" val="28747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Résumé des réactions des télégrammes pro-russes</a:t>
            </a:r>
          </a:p>
        </p:txBody>
      </p:sp>
      <p:pic>
        <p:nvPicPr>
          <p:cNvPr id="9" name="Espace réservé du contenu 8">
            <a:extLst>
              <a:ext uri="{FF2B5EF4-FFF2-40B4-BE49-F238E27FC236}">
                <a16:creationId xmlns:a16="http://schemas.microsoft.com/office/drawing/2014/main" id="{2672D85C-D8E2-78FD-382C-FA387C7E20DF}"/>
              </a:ext>
            </a:extLst>
          </p:cNvPr>
          <p:cNvPicPr>
            <a:picLocks noGrp="1" noChangeAspect="1"/>
          </p:cNvPicPr>
          <p:nvPr>
            <p:ph idx="1"/>
          </p:nvPr>
        </p:nvPicPr>
        <p:blipFill>
          <a:blip r:embed="rId3"/>
          <a:stretch>
            <a:fillRect/>
          </a:stretch>
        </p:blipFill>
        <p:spPr>
          <a:xfrm>
            <a:off x="1219200" y="2410320"/>
            <a:ext cx="10360025" cy="3045422"/>
          </a:xfrm>
        </p:spPr>
      </p:pic>
      <p:sp>
        <p:nvSpPr>
          <p:cNvPr id="2" name="Espace réservé du numéro de diapositive 1">
            <a:extLst>
              <a:ext uri="{FF2B5EF4-FFF2-40B4-BE49-F238E27FC236}">
                <a16:creationId xmlns:a16="http://schemas.microsoft.com/office/drawing/2014/main" id="{B9DA0FC0-A5B0-590B-9A0E-8E85F7F85CB7}"/>
              </a:ext>
            </a:extLst>
          </p:cNvPr>
          <p:cNvSpPr>
            <a:spLocks noGrp="1"/>
          </p:cNvSpPr>
          <p:nvPr>
            <p:ph type="sldNum" sz="quarter" idx="12"/>
          </p:nvPr>
        </p:nvSpPr>
        <p:spPr/>
        <p:txBody>
          <a:bodyPr/>
          <a:lstStyle/>
          <a:p>
            <a:pPr algn="r"/>
            <a:fld id="{C014DD1E-5D91-48A3-AD6D-45FBA980D106}" type="slidenum">
              <a:rPr lang="fr-FR" smtClean="0"/>
              <a:pPr algn="r"/>
              <a:t>35</a:t>
            </a:fld>
            <a:endParaRPr lang="fr-FR" dirty="0"/>
          </a:p>
        </p:txBody>
      </p:sp>
    </p:spTree>
    <p:extLst>
      <p:ext uri="{BB962C8B-B14F-4D97-AF65-F5344CB8AC3E}">
        <p14:creationId xmlns:p14="http://schemas.microsoft.com/office/powerpoint/2010/main" val="324003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32500" lnSpcReduction="20000"/>
          </a:bodyPr>
          <a:lstStyle/>
          <a:p>
            <a:r>
              <a:rPr lang="fr-FR" dirty="0"/>
              <a:t>Ont peut voir que les pertes russes sont constamment supérieurs aux pertes ukrainiennes dans le temps </a:t>
            </a:r>
          </a:p>
          <a:p>
            <a:r>
              <a:rPr lang="fr-FR" dirty="0"/>
              <a:t>Ont peut voir plus en détail que la contre offensive ukrainienne vers Kharkiv à été une catastrophe pour les russes en termes de pertes matérielles </a:t>
            </a:r>
          </a:p>
          <a:p>
            <a:r>
              <a:rPr lang="fr-FR" dirty="0"/>
              <a:t>La courbe </a:t>
            </a:r>
            <a:r>
              <a:rPr lang="fr-FR" dirty="0" err="1"/>
              <a:t>cummulées</a:t>
            </a:r>
            <a:r>
              <a:rPr lang="fr-FR" dirty="0"/>
              <a:t> des pertes russes est disjointe de celle de l’Ukraine: elle croit plus vite (pente plus importante) que celle de l’Ukraine </a:t>
            </a:r>
          </a:p>
          <a:p>
            <a:r>
              <a:rPr lang="fr-FR" dirty="0"/>
              <a:t>La recrudescence de </a:t>
            </a:r>
            <a:r>
              <a:rPr lang="fr-FR" dirty="0" err="1"/>
              <a:t>video</a:t>
            </a:r>
            <a:r>
              <a:rPr lang="fr-FR" dirty="0"/>
              <a:t> de drones artisanal larguant des grenades coté ukrainiens montre que les petits drones permettent de faire une guerre psychologique à l’ennemie tous en permettant de faire de la propagande.  Les drones suicides russe  </a:t>
            </a:r>
            <a:r>
              <a:rPr lang="fr-FR" dirty="0" err="1"/>
              <a:t>lancets</a:t>
            </a:r>
            <a:r>
              <a:rPr lang="fr-FR" dirty="0"/>
              <a:t> eux se sont montré l’arme la plus efficace dans la destruction d’artillerie occidental (M777 américain), ainsi qu’endommageant un Caesar (le seul </a:t>
            </a:r>
            <a:r>
              <a:rPr lang="fr-FR" dirty="0" err="1"/>
              <a:t>caesar</a:t>
            </a:r>
            <a:r>
              <a:rPr lang="fr-FR" dirty="0"/>
              <a:t> touché lors du conflit à l’heure actuel). Cependant le </a:t>
            </a:r>
            <a:r>
              <a:rPr lang="fr-FR" dirty="0" err="1"/>
              <a:t>lancets</a:t>
            </a:r>
            <a:r>
              <a:rPr lang="fr-FR" dirty="0"/>
              <a:t> est limité par sa faible charge explosif et sa difficulté à touché des cibles mobiles. </a:t>
            </a:r>
            <a:br>
              <a:rPr lang="fr-FR" dirty="0"/>
            </a:br>
            <a:endParaRPr lang="fr-FR" dirty="0"/>
          </a:p>
          <a:p>
            <a:r>
              <a:rPr lang="fr-FR" dirty="0"/>
              <a:t>Les traductions des chaines télégrammes montre l’ampleur de l’incompétence, de la corruption et de la désorganisation de l’armée russe: Assauts qui finissent en fiasco (comme à </a:t>
            </a:r>
            <a:r>
              <a:rPr lang="fr-FR" dirty="0" err="1"/>
              <a:t>Vouhledar</a:t>
            </a:r>
            <a:r>
              <a:rPr lang="fr-FR" dirty="0"/>
              <a:t>, et ceux plusieurs fois d’affilés), gros problèmes logistiques, gros problèmes de motivations des troupes, et luttes internes entre Wagner (souvent allié de circonstance avec les Tchéchènes de </a:t>
            </a:r>
            <a:r>
              <a:rPr lang="fr-FR" dirty="0" err="1"/>
              <a:t>Kadyrov</a:t>
            </a:r>
            <a:r>
              <a:rPr lang="fr-FR" dirty="0"/>
              <a:t>), l’Armée russes et les séparatistes , avec Igor </a:t>
            </a:r>
            <a:r>
              <a:rPr lang="fr-FR" dirty="0" err="1"/>
              <a:t>Girkin</a:t>
            </a:r>
            <a:r>
              <a:rPr lang="fr-FR" dirty="0"/>
              <a:t>, le responsable de la destruction de Malaysia </a:t>
            </a:r>
            <a:r>
              <a:rPr lang="fr-FR" dirty="0" err="1"/>
              <a:t>Airline</a:t>
            </a:r>
            <a:r>
              <a:rPr lang="fr-FR" dirty="0"/>
              <a:t> en Ukraine à leur tête, qui expose tous ces problèmes.</a:t>
            </a:r>
            <a:br>
              <a:rPr lang="fr-FR" dirty="0"/>
            </a:br>
            <a:endParaRPr lang="fr-FR" dirty="0"/>
          </a:p>
          <a:p>
            <a:r>
              <a:rPr lang="fr-FR" dirty="0"/>
              <a:t>La prise récente de </a:t>
            </a:r>
            <a:r>
              <a:rPr lang="fr-FR" dirty="0" err="1"/>
              <a:t>Soledar</a:t>
            </a:r>
            <a:r>
              <a:rPr lang="fr-FR" dirty="0"/>
              <a:t> par Wagner n’a pas entrainer une mise en avant de ceux-ci, mais au </a:t>
            </a:r>
            <a:r>
              <a:rPr lang="fr-FR" dirty="0" err="1"/>
              <a:t>crontraire</a:t>
            </a:r>
            <a:r>
              <a:rPr lang="fr-FR" dirty="0"/>
              <a:t> une mise en retrait: </a:t>
            </a:r>
            <a:r>
              <a:rPr lang="fr-FR" dirty="0" err="1"/>
              <a:t>Girkin</a:t>
            </a:r>
            <a:r>
              <a:rPr lang="fr-FR" dirty="0"/>
              <a:t> révélant que l’armée russe à interdit a Wagner juste apres de recruter des prisonniers, sa principale source de chaire à canon.</a:t>
            </a:r>
            <a:br>
              <a:rPr lang="fr-FR" dirty="0"/>
            </a:br>
            <a:r>
              <a:rPr lang="fr-FR" dirty="0"/>
              <a:t>L’assaut sur </a:t>
            </a:r>
            <a:r>
              <a:rPr lang="fr-FR" dirty="0" err="1"/>
              <a:t>Vouhledar</a:t>
            </a:r>
            <a:r>
              <a:rPr lang="fr-FR" dirty="0"/>
              <a:t>, pour </a:t>
            </a:r>
            <a:r>
              <a:rPr lang="fr-FR" dirty="0" err="1"/>
              <a:t>Girkin</a:t>
            </a:r>
            <a:r>
              <a:rPr lang="fr-FR" dirty="0"/>
              <a:t>, quand a lui n’avait pour but que de glorifier le MOD Russe </a:t>
            </a:r>
            <a:r>
              <a:rPr lang="fr-FR" dirty="0" err="1"/>
              <a:t>Choigu</a:t>
            </a:r>
            <a:r>
              <a:rPr lang="fr-FR" dirty="0"/>
              <a:t> et sa propre organisation de mercenaires : son </a:t>
            </a:r>
            <a:r>
              <a:rPr lang="fr-FR" dirty="0" err="1"/>
              <a:t>echec</a:t>
            </a:r>
            <a:r>
              <a:rPr lang="fr-FR" dirty="0"/>
              <a:t> cuisant </a:t>
            </a:r>
            <a:r>
              <a:rPr lang="fr-FR" dirty="0" err="1"/>
              <a:t>àn</a:t>
            </a:r>
            <a:r>
              <a:rPr lang="fr-FR" dirty="0"/>
              <a:t> de suite entrainer des accusation venant de Wagner que les généraux  russes comme </a:t>
            </a:r>
            <a:r>
              <a:rPr lang="fr-FR" dirty="0" err="1"/>
              <a:t>Muradov</a:t>
            </a:r>
            <a:r>
              <a:rPr lang="fr-FR" dirty="0"/>
              <a:t> sont des incapables détestés qui se feraient abattre par leur propres troupes si il se retrouvé au front:  Tous cela montre un état de tension très important au sein même des forces russes. </a:t>
            </a:r>
            <a:br>
              <a:rPr lang="fr-FR" dirty="0"/>
            </a:br>
            <a:endParaRPr lang="fr-FR" dirty="0"/>
          </a:p>
          <a:p>
            <a:r>
              <a:rPr lang="fr-FR" dirty="0"/>
              <a:t>Les Ukrainiens s’</a:t>
            </a:r>
            <a:r>
              <a:rPr lang="fr-FR" dirty="0" err="1"/>
              <a:t>inquietent</a:t>
            </a:r>
            <a:r>
              <a:rPr lang="fr-FR" dirty="0"/>
              <a:t> d’une nouvelle grande offensive russe d’ici 10-15 jours (vers le 24 févriers), les russes voulant lancer en masse les nouvelles unités composés de mobilisés à l’assaut pour forcer l’Ukraine à négocier avant l’arriver des tanks occidentaux.  Les Ukrainiens eux même </a:t>
            </a:r>
            <a:r>
              <a:rPr lang="fr-FR" dirty="0" err="1"/>
              <a:t>tease</a:t>
            </a:r>
            <a:r>
              <a:rPr lang="fr-FR" dirty="0"/>
              <a:t> une contre offensive ukrainienne apres celle de la Russie </a:t>
            </a:r>
          </a:p>
          <a:p>
            <a:pPr marL="0" indent="0">
              <a:buNone/>
            </a:pPr>
            <a:br>
              <a:rPr lang="fr-FR" dirty="0"/>
            </a:br>
            <a:br>
              <a:rPr lang="fr-FR" dirty="0"/>
            </a:br>
            <a:br>
              <a:rPr lang="fr-FR" dirty="0"/>
            </a:br>
            <a:endParaRPr lang="fr-FR" dirty="0"/>
          </a:p>
        </p:txBody>
      </p:sp>
      <p:sp>
        <p:nvSpPr>
          <p:cNvPr id="6" name="Espace réservé du numéro de diapositive 5">
            <a:extLst>
              <a:ext uri="{FF2B5EF4-FFF2-40B4-BE49-F238E27FC236}">
                <a16:creationId xmlns:a16="http://schemas.microsoft.com/office/drawing/2014/main" id="{1455B138-8A41-9B8D-0372-FAEB013202D2}"/>
              </a:ext>
            </a:extLst>
          </p:cNvPr>
          <p:cNvSpPr>
            <a:spLocks noGrp="1"/>
          </p:cNvSpPr>
          <p:nvPr>
            <p:ph type="sldNum" sz="quarter" idx="12"/>
          </p:nvPr>
        </p:nvSpPr>
        <p:spPr/>
        <p:txBody>
          <a:bodyPr/>
          <a:lstStyle/>
          <a:p>
            <a:pPr algn="r"/>
            <a:fld id="{C014DD1E-5D91-48A3-AD6D-45FBA980D106}" type="slidenum">
              <a:rPr lang="fr-FR" smtClean="0"/>
              <a:pPr algn="r"/>
              <a:t>36</a:t>
            </a:fld>
            <a:endParaRPr lang="fr-FR" dirty="0"/>
          </a:p>
        </p:txBody>
      </p:sp>
    </p:spTree>
    <p:extLst>
      <p:ext uri="{BB962C8B-B14F-4D97-AF65-F5344CB8AC3E}">
        <p14:creationId xmlns:p14="http://schemas.microsoft.com/office/powerpoint/2010/main" val="272156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Hypothèse 1 (principale) sur l’</a:t>
            </a:r>
            <a:r>
              <a:rPr lang="fr-FR" dirty="0" err="1"/>
              <a:t>hypothètique</a:t>
            </a:r>
            <a:r>
              <a:rPr lang="fr-FR" dirty="0"/>
              <a:t> nouvelle offensive russe</a:t>
            </a:r>
          </a:p>
        </p:txBody>
      </p:sp>
      <p:sp>
        <p:nvSpPr>
          <p:cNvPr id="4" name="Espace réservé du contenu 3">
            <a:extLst>
              <a:ext uri="{FF2B5EF4-FFF2-40B4-BE49-F238E27FC236}">
                <a16:creationId xmlns:a16="http://schemas.microsoft.com/office/drawing/2014/main" id="{C67DAC05-6F7F-201C-2745-B62155D214C0}"/>
              </a:ext>
            </a:extLst>
          </p:cNvPr>
          <p:cNvSpPr>
            <a:spLocks noGrp="1"/>
          </p:cNvSpPr>
          <p:nvPr>
            <p:ph sz="half" idx="1"/>
          </p:nvPr>
        </p:nvSpPr>
        <p:spPr/>
        <p:txBody>
          <a:bodyPr>
            <a:normAutofit lnSpcReduction="10000"/>
          </a:bodyPr>
          <a:lstStyle/>
          <a:p>
            <a:r>
              <a:rPr lang="fr-FR" dirty="0"/>
              <a:t>La nouvelle offensive russe pourrait se concentrer sur la région de </a:t>
            </a:r>
            <a:r>
              <a:rPr lang="fr-FR" dirty="0" err="1"/>
              <a:t>Loughansk</a:t>
            </a:r>
            <a:r>
              <a:rPr lang="fr-FR" dirty="0"/>
              <a:t>, afin de capitaliser sur les succès russes à </a:t>
            </a:r>
            <a:r>
              <a:rPr lang="fr-FR" dirty="0" err="1"/>
              <a:t>Bakhmut</a:t>
            </a:r>
            <a:r>
              <a:rPr lang="fr-FR" dirty="0"/>
              <a:t>. (</a:t>
            </a:r>
          </a:p>
          <a:p>
            <a:r>
              <a:rPr lang="fr-FR" dirty="0"/>
              <a:t>Je pense qu’elle va rater car:</a:t>
            </a:r>
          </a:p>
          <a:p>
            <a:pPr lvl="1"/>
            <a:r>
              <a:rPr lang="fr-FR" dirty="0"/>
              <a:t>Région forestière</a:t>
            </a:r>
          </a:p>
          <a:p>
            <a:pPr lvl="1"/>
            <a:r>
              <a:rPr lang="fr-FR" dirty="0"/>
              <a:t>Les mobilisés forment des troupes moins </a:t>
            </a:r>
            <a:r>
              <a:rPr lang="fr-FR" dirty="0" err="1"/>
              <a:t>experimenté</a:t>
            </a:r>
            <a:r>
              <a:rPr lang="fr-FR" dirty="0"/>
              <a:t> que les soldats réguliers (décimé depuis 1 an) </a:t>
            </a:r>
          </a:p>
        </p:txBody>
      </p:sp>
      <p:pic>
        <p:nvPicPr>
          <p:cNvPr id="9" name="Espace réservé du contenu 8">
            <a:extLst>
              <a:ext uri="{FF2B5EF4-FFF2-40B4-BE49-F238E27FC236}">
                <a16:creationId xmlns:a16="http://schemas.microsoft.com/office/drawing/2014/main" id="{B38BF0E7-434B-F043-0624-19C0E5B69D53}"/>
              </a:ext>
            </a:extLst>
          </p:cNvPr>
          <p:cNvPicPr>
            <a:picLocks noGrp="1" noChangeAspect="1"/>
          </p:cNvPicPr>
          <p:nvPr>
            <p:ph sz="half" idx="2"/>
          </p:nvPr>
        </p:nvPicPr>
        <p:blipFill>
          <a:blip r:embed="rId3"/>
          <a:stretch>
            <a:fillRect/>
          </a:stretch>
        </p:blipFill>
        <p:spPr>
          <a:xfrm>
            <a:off x="6693667" y="1706563"/>
            <a:ext cx="4692703" cy="4465637"/>
          </a:xfrm>
        </p:spPr>
      </p:pic>
      <p:sp>
        <p:nvSpPr>
          <p:cNvPr id="13" name="Espace réservé du numéro de diapositive 12">
            <a:extLst>
              <a:ext uri="{FF2B5EF4-FFF2-40B4-BE49-F238E27FC236}">
                <a16:creationId xmlns:a16="http://schemas.microsoft.com/office/drawing/2014/main" id="{D7E18834-1341-ADDE-F31C-117386475652}"/>
              </a:ext>
            </a:extLst>
          </p:cNvPr>
          <p:cNvSpPr>
            <a:spLocks noGrp="1"/>
          </p:cNvSpPr>
          <p:nvPr>
            <p:ph type="sldNum" sz="quarter" idx="12"/>
          </p:nvPr>
        </p:nvSpPr>
        <p:spPr/>
        <p:txBody>
          <a:bodyPr/>
          <a:lstStyle/>
          <a:p>
            <a:pPr algn="r"/>
            <a:fld id="{C014DD1E-5D91-48A3-AD6D-45FBA980D106}" type="slidenum">
              <a:rPr lang="fr-FR" smtClean="0"/>
              <a:pPr algn="r"/>
              <a:t>37</a:t>
            </a:fld>
            <a:endParaRPr lang="fr-FR" dirty="0"/>
          </a:p>
        </p:txBody>
      </p:sp>
    </p:spTree>
    <p:extLst>
      <p:ext uri="{BB962C8B-B14F-4D97-AF65-F5344CB8AC3E}">
        <p14:creationId xmlns:p14="http://schemas.microsoft.com/office/powerpoint/2010/main" val="36386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Hypothèse 2 sur l’</a:t>
            </a:r>
            <a:r>
              <a:rPr lang="fr-FR" dirty="0" err="1"/>
              <a:t>hypothetique</a:t>
            </a:r>
            <a:r>
              <a:rPr lang="fr-FR" dirty="0"/>
              <a:t> nouvelle offensive russe</a:t>
            </a:r>
          </a:p>
        </p:txBody>
      </p:sp>
      <p:sp>
        <p:nvSpPr>
          <p:cNvPr id="4" name="Espace réservé du contenu 3">
            <a:extLst>
              <a:ext uri="{FF2B5EF4-FFF2-40B4-BE49-F238E27FC236}">
                <a16:creationId xmlns:a16="http://schemas.microsoft.com/office/drawing/2014/main" id="{C67DAC05-6F7F-201C-2745-B62155D214C0}"/>
              </a:ext>
            </a:extLst>
          </p:cNvPr>
          <p:cNvSpPr>
            <a:spLocks noGrp="1"/>
          </p:cNvSpPr>
          <p:nvPr>
            <p:ph sz="half" idx="1"/>
          </p:nvPr>
        </p:nvSpPr>
        <p:spPr/>
        <p:txBody>
          <a:bodyPr>
            <a:normAutofit fontScale="92500" lnSpcReduction="20000"/>
          </a:bodyPr>
          <a:lstStyle/>
          <a:p>
            <a:r>
              <a:rPr lang="fr-FR" dirty="0"/>
              <a:t>La nouvelle offensive russe pourrait se concentrer sur le sud dans la région de </a:t>
            </a:r>
            <a:r>
              <a:rPr lang="fr-FR" dirty="0" err="1"/>
              <a:t>Zaporizhie</a:t>
            </a:r>
            <a:r>
              <a:rPr lang="fr-FR" dirty="0"/>
              <a:t>, profitant des terrain plat</a:t>
            </a:r>
          </a:p>
          <a:p>
            <a:r>
              <a:rPr lang="fr-FR" dirty="0"/>
              <a:t>Je pense qu’elle va rater car:</a:t>
            </a:r>
          </a:p>
          <a:p>
            <a:pPr lvl="1"/>
            <a:r>
              <a:rPr lang="fr-FR" dirty="0"/>
              <a:t>L’assaut sur </a:t>
            </a:r>
            <a:r>
              <a:rPr lang="fr-FR" dirty="0" err="1"/>
              <a:t>Vouhledar</a:t>
            </a:r>
            <a:r>
              <a:rPr lang="fr-FR" dirty="0"/>
              <a:t> est un avant gouts des capacité d’assaut </a:t>
            </a:r>
            <a:r>
              <a:rPr lang="fr-FR" dirty="0" err="1"/>
              <a:t>méchanisé</a:t>
            </a:r>
            <a:r>
              <a:rPr lang="fr-FR" dirty="0"/>
              <a:t> russe actuel: inexistante </a:t>
            </a:r>
          </a:p>
          <a:p>
            <a:pPr lvl="1"/>
            <a:r>
              <a:rPr lang="fr-FR" dirty="0"/>
              <a:t>Les mobilisés forment des troupes moins </a:t>
            </a:r>
            <a:r>
              <a:rPr lang="fr-FR" dirty="0" err="1"/>
              <a:t>experimenté</a:t>
            </a:r>
            <a:r>
              <a:rPr lang="fr-FR" dirty="0"/>
              <a:t> que les soldats réguliers (décimé depuis 1 an) </a:t>
            </a:r>
          </a:p>
          <a:p>
            <a:pPr lvl="1"/>
            <a:r>
              <a:rPr lang="fr-FR" dirty="0"/>
              <a:t>Les Ukrainiens ont beaucoup de réserves dans la région qui eux même se prépare à une offensive sur Melitopol </a:t>
            </a:r>
          </a:p>
        </p:txBody>
      </p:sp>
      <p:pic>
        <p:nvPicPr>
          <p:cNvPr id="7" name="Espace réservé du contenu 6">
            <a:extLst>
              <a:ext uri="{FF2B5EF4-FFF2-40B4-BE49-F238E27FC236}">
                <a16:creationId xmlns:a16="http://schemas.microsoft.com/office/drawing/2014/main" id="{267443FC-DEC5-16D6-766A-6A2083FF5C6C}"/>
              </a:ext>
            </a:extLst>
          </p:cNvPr>
          <p:cNvPicPr>
            <a:picLocks noGrp="1" noChangeAspect="1"/>
          </p:cNvPicPr>
          <p:nvPr>
            <p:ph sz="half" idx="2"/>
          </p:nvPr>
        </p:nvPicPr>
        <p:blipFill>
          <a:blip r:embed="rId3"/>
          <a:stretch>
            <a:fillRect/>
          </a:stretch>
        </p:blipFill>
        <p:spPr>
          <a:xfrm>
            <a:off x="6500813" y="2674591"/>
            <a:ext cx="5078412" cy="2529580"/>
          </a:xfrm>
        </p:spPr>
      </p:pic>
      <p:sp>
        <p:nvSpPr>
          <p:cNvPr id="8" name="Espace réservé du numéro de diapositive 7">
            <a:extLst>
              <a:ext uri="{FF2B5EF4-FFF2-40B4-BE49-F238E27FC236}">
                <a16:creationId xmlns:a16="http://schemas.microsoft.com/office/drawing/2014/main" id="{A9CC3A99-46D2-62A8-CA20-5DB37013104D}"/>
              </a:ext>
            </a:extLst>
          </p:cNvPr>
          <p:cNvSpPr>
            <a:spLocks noGrp="1"/>
          </p:cNvSpPr>
          <p:nvPr>
            <p:ph type="sldNum" sz="quarter" idx="12"/>
          </p:nvPr>
        </p:nvSpPr>
        <p:spPr/>
        <p:txBody>
          <a:bodyPr/>
          <a:lstStyle/>
          <a:p>
            <a:pPr algn="r"/>
            <a:fld id="{C014DD1E-5D91-48A3-AD6D-45FBA980D106}" type="slidenum">
              <a:rPr lang="fr-FR" smtClean="0"/>
              <a:pPr algn="r"/>
              <a:t>38</a:t>
            </a:fld>
            <a:endParaRPr lang="fr-FR" dirty="0"/>
          </a:p>
        </p:txBody>
      </p:sp>
    </p:spTree>
    <p:extLst>
      <p:ext uri="{BB962C8B-B14F-4D97-AF65-F5344CB8AC3E}">
        <p14:creationId xmlns:p14="http://schemas.microsoft.com/office/powerpoint/2010/main" val="91216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Hypothèse 1 sur l’</a:t>
            </a:r>
            <a:r>
              <a:rPr lang="fr-FR" dirty="0" err="1"/>
              <a:t>hypothètique</a:t>
            </a:r>
            <a:r>
              <a:rPr lang="fr-FR" dirty="0"/>
              <a:t> nouvelle contre offensive ukrainienne </a:t>
            </a:r>
          </a:p>
        </p:txBody>
      </p:sp>
      <p:sp>
        <p:nvSpPr>
          <p:cNvPr id="4" name="Espace réservé du contenu 3">
            <a:extLst>
              <a:ext uri="{FF2B5EF4-FFF2-40B4-BE49-F238E27FC236}">
                <a16:creationId xmlns:a16="http://schemas.microsoft.com/office/drawing/2014/main" id="{C67DAC05-6F7F-201C-2745-B62155D214C0}"/>
              </a:ext>
            </a:extLst>
          </p:cNvPr>
          <p:cNvSpPr>
            <a:spLocks noGrp="1"/>
          </p:cNvSpPr>
          <p:nvPr>
            <p:ph sz="half" idx="1"/>
          </p:nvPr>
        </p:nvSpPr>
        <p:spPr/>
        <p:txBody>
          <a:bodyPr>
            <a:normAutofit fontScale="92500" lnSpcReduction="10000"/>
          </a:bodyPr>
          <a:lstStyle/>
          <a:p>
            <a:r>
              <a:rPr lang="fr-FR" dirty="0"/>
              <a:t>La nouvelle contre offensive ukrainienne  pourrait se concentrer sur la région sud, avec comme objectif de couper le lien terrestre entre la Russie et la Crimée ainsi que de reprendre la centrale nucléaire de </a:t>
            </a:r>
            <a:r>
              <a:rPr lang="fr-FR" dirty="0" err="1"/>
              <a:t>Enerhodar</a:t>
            </a:r>
            <a:endParaRPr lang="fr-FR" dirty="0"/>
          </a:p>
          <a:p>
            <a:r>
              <a:rPr lang="fr-FR" dirty="0"/>
              <a:t>Je pense qu’elle n’aura pas lieu avant le printemps car :</a:t>
            </a:r>
          </a:p>
          <a:p>
            <a:pPr lvl="1"/>
            <a:r>
              <a:rPr lang="fr-FR" dirty="0"/>
              <a:t>Les tanks occidentaux seront prêt à ce moment</a:t>
            </a:r>
          </a:p>
          <a:p>
            <a:pPr lvl="1"/>
            <a:r>
              <a:rPr lang="fr-FR" dirty="0"/>
              <a:t>La </a:t>
            </a:r>
            <a:r>
              <a:rPr lang="fr-FR" dirty="0" err="1"/>
              <a:t>rasputnisa</a:t>
            </a:r>
            <a:r>
              <a:rPr lang="fr-FR" dirty="0"/>
              <a:t> va bientôt arriver, rendant les sols boueux </a:t>
            </a:r>
          </a:p>
        </p:txBody>
      </p:sp>
      <p:pic>
        <p:nvPicPr>
          <p:cNvPr id="10" name="Espace réservé du contenu 9">
            <a:extLst>
              <a:ext uri="{FF2B5EF4-FFF2-40B4-BE49-F238E27FC236}">
                <a16:creationId xmlns:a16="http://schemas.microsoft.com/office/drawing/2014/main" id="{7C07F342-FDD0-0E8C-F066-55C0584885FA}"/>
              </a:ext>
            </a:extLst>
          </p:cNvPr>
          <p:cNvPicPr>
            <a:picLocks noGrp="1" noChangeAspect="1"/>
          </p:cNvPicPr>
          <p:nvPr>
            <p:ph sz="half" idx="2"/>
          </p:nvPr>
        </p:nvPicPr>
        <p:blipFill>
          <a:blip r:embed="rId3"/>
          <a:stretch>
            <a:fillRect/>
          </a:stretch>
        </p:blipFill>
        <p:spPr>
          <a:xfrm>
            <a:off x="6500813" y="2792586"/>
            <a:ext cx="5078412" cy="2293590"/>
          </a:xfrm>
        </p:spPr>
      </p:pic>
      <p:sp>
        <p:nvSpPr>
          <p:cNvPr id="11" name="Espace réservé du numéro de diapositive 10">
            <a:extLst>
              <a:ext uri="{FF2B5EF4-FFF2-40B4-BE49-F238E27FC236}">
                <a16:creationId xmlns:a16="http://schemas.microsoft.com/office/drawing/2014/main" id="{97ABBEAA-88A2-418F-DA69-F27F22231577}"/>
              </a:ext>
            </a:extLst>
          </p:cNvPr>
          <p:cNvSpPr>
            <a:spLocks noGrp="1"/>
          </p:cNvSpPr>
          <p:nvPr>
            <p:ph type="sldNum" sz="quarter" idx="12"/>
          </p:nvPr>
        </p:nvSpPr>
        <p:spPr/>
        <p:txBody>
          <a:bodyPr/>
          <a:lstStyle/>
          <a:p>
            <a:pPr algn="r"/>
            <a:fld id="{C014DD1E-5D91-48A3-AD6D-45FBA980D106}" type="slidenum">
              <a:rPr lang="fr-FR" smtClean="0"/>
              <a:pPr algn="r"/>
              <a:t>39</a:t>
            </a:fld>
            <a:endParaRPr lang="fr-FR" dirty="0"/>
          </a:p>
        </p:txBody>
      </p:sp>
    </p:spTree>
    <p:extLst>
      <p:ext uri="{BB962C8B-B14F-4D97-AF65-F5344CB8AC3E}">
        <p14:creationId xmlns:p14="http://schemas.microsoft.com/office/powerpoint/2010/main" val="230048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Sites OSINT</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62500" lnSpcReduction="20000"/>
          </a:bodyPr>
          <a:lstStyle/>
          <a:p>
            <a:r>
              <a:rPr lang="fr-FR" dirty="0"/>
              <a:t>Oryx: Listage des pertes matérielles russes et ukrainienne, Listage de l’aide militaire de l’Ouest (majoritairement OTAN) à l’Ukraine.</a:t>
            </a:r>
            <a:br>
              <a:rPr lang="fr-FR" dirty="0"/>
            </a:br>
            <a:r>
              <a:rPr lang="fr-FR" dirty="0" err="1"/>
              <a:t>Bias</a:t>
            </a:r>
            <a:r>
              <a:rPr lang="fr-FR" dirty="0"/>
              <a:t>: Pro-Ukraine mais toujours sourcée </a:t>
            </a:r>
          </a:p>
          <a:p>
            <a:r>
              <a:rPr lang="fr-FR" dirty="0" err="1"/>
              <a:t>WarSpotting</a:t>
            </a:r>
            <a:r>
              <a:rPr lang="fr-FR" dirty="0"/>
              <a:t>: Listage par date et locations des pertes russes. </a:t>
            </a:r>
            <a:br>
              <a:rPr lang="fr-FR" dirty="0"/>
            </a:br>
            <a:r>
              <a:rPr lang="fr-FR" dirty="0" err="1"/>
              <a:t>Bias</a:t>
            </a:r>
            <a:r>
              <a:rPr lang="fr-FR" dirty="0"/>
              <a:t>: Neutre</a:t>
            </a:r>
          </a:p>
          <a:p>
            <a:r>
              <a:rPr lang="fr-FR" dirty="0" err="1"/>
              <a:t>Youtube</a:t>
            </a:r>
            <a:r>
              <a:rPr lang="fr-FR" dirty="0"/>
              <a:t>: </a:t>
            </a:r>
            <a:r>
              <a:rPr lang="fr-FR" dirty="0" err="1"/>
              <a:t>Scrapping</a:t>
            </a:r>
            <a:r>
              <a:rPr lang="fr-FR" dirty="0"/>
              <a:t> et résumé de playlists de chaine de comptes </a:t>
            </a:r>
            <a:r>
              <a:rPr lang="fr-FR" dirty="0" err="1"/>
              <a:t>youtubes</a:t>
            </a:r>
            <a:r>
              <a:rPr lang="fr-FR" dirty="0"/>
              <a:t> consacrée à la guerre en Ukraine</a:t>
            </a:r>
            <a:br>
              <a:rPr lang="fr-FR" dirty="0"/>
            </a:br>
            <a:r>
              <a:rPr lang="fr-FR" dirty="0" err="1"/>
              <a:t>Bias</a:t>
            </a:r>
            <a:r>
              <a:rPr lang="fr-FR" dirty="0"/>
              <a:t>: Tous Pro-Ukraine sauf 1 pro-russe (</a:t>
            </a:r>
            <a:r>
              <a:rPr lang="fr-FR" dirty="0" err="1"/>
              <a:t>Stratpol</a:t>
            </a:r>
            <a:r>
              <a:rPr lang="fr-FR" dirty="0"/>
              <a:t>) </a:t>
            </a:r>
          </a:p>
          <a:p>
            <a:r>
              <a:rPr lang="fr-FR" dirty="0"/>
              <a:t>Twitter: </a:t>
            </a:r>
            <a:r>
              <a:rPr lang="fr-FR" dirty="0" err="1"/>
              <a:t>Scrapping</a:t>
            </a:r>
            <a:r>
              <a:rPr lang="fr-FR" dirty="0"/>
              <a:t> de plusieurs comptes twitter officiels et OSINT:</a:t>
            </a:r>
          </a:p>
          <a:p>
            <a:pPr lvl="1"/>
            <a:r>
              <a:rPr lang="fr-FR" dirty="0" err="1"/>
              <a:t>Jacub</a:t>
            </a:r>
            <a:r>
              <a:rPr lang="fr-FR" dirty="0"/>
              <a:t>: Membre d’Oryx, fait une update (via image) des pertes ukrainiennes et russes avec un rythme pseudo hebdomadaire.</a:t>
            </a:r>
            <a:br>
              <a:rPr lang="fr-FR" dirty="0"/>
            </a:br>
            <a:r>
              <a:rPr lang="fr-FR" dirty="0" err="1"/>
              <a:t>Bias</a:t>
            </a:r>
            <a:r>
              <a:rPr lang="fr-FR" dirty="0"/>
              <a:t>: Pro-Ukraine</a:t>
            </a:r>
          </a:p>
          <a:p>
            <a:pPr lvl="1"/>
            <a:r>
              <a:rPr lang="fr-FR" dirty="0" err="1"/>
              <a:t>Wartranslated</a:t>
            </a:r>
            <a:r>
              <a:rPr lang="fr-FR" dirty="0"/>
              <a:t>: Traduis les </a:t>
            </a:r>
            <a:r>
              <a:rPr lang="fr-FR" dirty="0" err="1"/>
              <a:t>posts</a:t>
            </a:r>
            <a:r>
              <a:rPr lang="fr-FR" dirty="0"/>
              <a:t> des chaines </a:t>
            </a:r>
            <a:r>
              <a:rPr lang="fr-FR" dirty="0" err="1"/>
              <a:t>télégram</a:t>
            </a:r>
            <a:r>
              <a:rPr lang="fr-FR" dirty="0"/>
              <a:t> russes les plus connu (dont celui de Wagner: GREY ZONE) et traduction sur des « messages interceptés russes »</a:t>
            </a:r>
            <a:br>
              <a:rPr lang="fr-FR" dirty="0"/>
            </a:br>
            <a:r>
              <a:rPr lang="fr-FR" dirty="0" err="1"/>
              <a:t>Bias</a:t>
            </a:r>
            <a:r>
              <a:rPr lang="fr-FR" dirty="0"/>
              <a:t>: Pro-Ukraine mais fournis toujours la source originelle (elle-même pro-russe) pour les </a:t>
            </a:r>
            <a:r>
              <a:rPr lang="fr-FR" dirty="0" err="1"/>
              <a:t>télégrames</a:t>
            </a:r>
            <a:r>
              <a:rPr lang="fr-FR" dirty="0"/>
              <a:t>. Les appels interceptés russes eux ne peuvent pas être certifié véridique </a:t>
            </a: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701BD746-671E-750D-822D-CE5EAA586E06}"/>
              </a:ext>
            </a:extLst>
          </p:cNvPr>
          <p:cNvSpPr>
            <a:spLocks noGrp="1"/>
          </p:cNvSpPr>
          <p:nvPr>
            <p:ph type="sldNum" sz="quarter" idx="12"/>
          </p:nvPr>
        </p:nvSpPr>
        <p:spPr/>
        <p:txBody>
          <a:bodyPr/>
          <a:lstStyle/>
          <a:p>
            <a:pPr algn="r"/>
            <a:fld id="{C014DD1E-5D91-48A3-AD6D-45FBA980D106}" type="slidenum">
              <a:rPr lang="fr-FR" smtClean="0"/>
              <a:pPr algn="r"/>
              <a:t>4</a:t>
            </a:fld>
            <a:endParaRPr lang="fr-FR" dirty="0"/>
          </a:p>
        </p:txBody>
      </p:sp>
    </p:spTree>
    <p:extLst>
      <p:ext uri="{BB962C8B-B14F-4D97-AF65-F5344CB8AC3E}">
        <p14:creationId xmlns:p14="http://schemas.microsoft.com/office/powerpoint/2010/main" val="248757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989956" y="3429000"/>
            <a:ext cx="10360501" cy="1223963"/>
          </a:xfrm>
        </p:spPr>
        <p:txBody>
          <a:bodyPr rtlCol="0">
            <a:normAutofit fontScale="90000"/>
          </a:bodyPr>
          <a:lstStyle/>
          <a:p>
            <a:r>
              <a:rPr lang="fr-FR" dirty="0"/>
              <a:t>VIII: Script 8: ScrapperWarSpotting.py</a:t>
            </a:r>
            <a:br>
              <a:rPr lang="fr-FR" dirty="0"/>
            </a:br>
            <a:br>
              <a:rPr lang="fr-FR" dirty="0"/>
            </a:br>
            <a:br>
              <a:rPr lang="fr-FR" dirty="0"/>
            </a:br>
            <a:br>
              <a:rPr lang="fr-FR" dirty="0"/>
            </a:br>
            <a:br>
              <a:rPr lang="fr-FR" dirty="0"/>
            </a:br>
            <a:endParaRPr lang="fr-FR" dirty="0"/>
          </a:p>
        </p:txBody>
      </p:sp>
      <p:sp>
        <p:nvSpPr>
          <p:cNvPr id="2" name="Espace réservé du numéro de diapositive 1">
            <a:extLst>
              <a:ext uri="{FF2B5EF4-FFF2-40B4-BE49-F238E27FC236}">
                <a16:creationId xmlns:a16="http://schemas.microsoft.com/office/drawing/2014/main" id="{8171927D-F8B8-2EB6-522D-FFB8AAE955A9}"/>
              </a:ext>
            </a:extLst>
          </p:cNvPr>
          <p:cNvSpPr>
            <a:spLocks noGrp="1"/>
          </p:cNvSpPr>
          <p:nvPr>
            <p:ph type="sldNum" sz="quarter" idx="12"/>
          </p:nvPr>
        </p:nvSpPr>
        <p:spPr/>
        <p:txBody>
          <a:bodyPr/>
          <a:lstStyle/>
          <a:p>
            <a:pPr algn="r"/>
            <a:fld id="{C014DD1E-5D91-48A3-AD6D-45FBA980D106}" type="slidenum">
              <a:rPr lang="fr-FR" smtClean="0"/>
              <a:pPr algn="r"/>
              <a:t>40</a:t>
            </a:fld>
            <a:endParaRPr lang="fr-FR" dirty="0"/>
          </a:p>
        </p:txBody>
      </p:sp>
    </p:spTree>
    <p:extLst>
      <p:ext uri="{BB962C8B-B14F-4D97-AF65-F5344CB8AC3E}">
        <p14:creationId xmlns:p14="http://schemas.microsoft.com/office/powerpoint/2010/main" val="102374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Statistique </a:t>
            </a:r>
          </a:p>
        </p:txBody>
      </p:sp>
      <p:pic>
        <p:nvPicPr>
          <p:cNvPr id="8" name="Espace réservé du contenu 7">
            <a:extLst>
              <a:ext uri="{FF2B5EF4-FFF2-40B4-BE49-F238E27FC236}">
                <a16:creationId xmlns:a16="http://schemas.microsoft.com/office/drawing/2014/main" id="{5370748F-70B5-19E4-080D-3684D2D5B39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19200" y="2034977"/>
            <a:ext cx="5078413" cy="3808809"/>
          </a:xfrm>
        </p:spPr>
      </p:pic>
      <p:pic>
        <p:nvPicPr>
          <p:cNvPr id="11" name="Espace réservé du contenu 10">
            <a:extLst>
              <a:ext uri="{FF2B5EF4-FFF2-40B4-BE49-F238E27FC236}">
                <a16:creationId xmlns:a16="http://schemas.microsoft.com/office/drawing/2014/main" id="{4CFDDCFF-5374-E566-77E9-91BEB4A8792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00813" y="2034977"/>
            <a:ext cx="5078412" cy="3808809"/>
          </a:xfrm>
        </p:spPr>
      </p:pic>
      <p:sp>
        <p:nvSpPr>
          <p:cNvPr id="3" name="Espace réservé du numéro de diapositive 2">
            <a:extLst>
              <a:ext uri="{FF2B5EF4-FFF2-40B4-BE49-F238E27FC236}">
                <a16:creationId xmlns:a16="http://schemas.microsoft.com/office/drawing/2014/main" id="{26936382-A277-374B-C0A2-24A57D522F54}"/>
              </a:ext>
            </a:extLst>
          </p:cNvPr>
          <p:cNvSpPr>
            <a:spLocks noGrp="1"/>
          </p:cNvSpPr>
          <p:nvPr>
            <p:ph type="sldNum" sz="quarter" idx="12"/>
          </p:nvPr>
        </p:nvSpPr>
        <p:spPr/>
        <p:txBody>
          <a:bodyPr/>
          <a:lstStyle/>
          <a:p>
            <a:pPr algn="r"/>
            <a:fld id="{C014DD1E-5D91-48A3-AD6D-45FBA980D106}" type="slidenum">
              <a:rPr lang="fr-FR" smtClean="0"/>
              <a:pPr algn="r"/>
              <a:t>41</a:t>
            </a:fld>
            <a:endParaRPr lang="fr-FR" dirty="0"/>
          </a:p>
        </p:txBody>
      </p:sp>
    </p:spTree>
    <p:extLst>
      <p:ext uri="{BB962C8B-B14F-4D97-AF65-F5344CB8AC3E}">
        <p14:creationId xmlns:p14="http://schemas.microsoft.com/office/powerpoint/2010/main" val="61931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Statistique </a:t>
            </a:r>
          </a:p>
        </p:txBody>
      </p:sp>
      <p:pic>
        <p:nvPicPr>
          <p:cNvPr id="9" name="Espace réservé du contenu 8">
            <a:extLst>
              <a:ext uri="{FF2B5EF4-FFF2-40B4-BE49-F238E27FC236}">
                <a16:creationId xmlns:a16="http://schemas.microsoft.com/office/drawing/2014/main" id="{78C0F696-8B26-4CD0-9BE2-E5E115577E11}"/>
              </a:ext>
            </a:extLst>
          </p:cNvPr>
          <p:cNvPicPr>
            <a:picLocks noGrp="1" noChangeAspect="1"/>
          </p:cNvPicPr>
          <p:nvPr>
            <p:ph sz="half" idx="1"/>
          </p:nvPr>
        </p:nvPicPr>
        <p:blipFill>
          <a:blip r:embed="rId3"/>
          <a:stretch>
            <a:fillRect/>
          </a:stretch>
        </p:blipFill>
        <p:spPr>
          <a:xfrm>
            <a:off x="1219200" y="1990940"/>
            <a:ext cx="5078413" cy="3896882"/>
          </a:xfrm>
        </p:spPr>
      </p:pic>
      <p:pic>
        <p:nvPicPr>
          <p:cNvPr id="12" name="Espace réservé du contenu 11">
            <a:extLst>
              <a:ext uri="{FF2B5EF4-FFF2-40B4-BE49-F238E27FC236}">
                <a16:creationId xmlns:a16="http://schemas.microsoft.com/office/drawing/2014/main" id="{5467F264-4B18-4957-2FFD-087CD38482E3}"/>
              </a:ext>
            </a:extLst>
          </p:cNvPr>
          <p:cNvPicPr>
            <a:picLocks noGrp="1" noChangeAspect="1"/>
          </p:cNvPicPr>
          <p:nvPr>
            <p:ph sz="half" idx="2"/>
          </p:nvPr>
        </p:nvPicPr>
        <p:blipFill>
          <a:blip r:embed="rId4"/>
          <a:stretch>
            <a:fillRect/>
          </a:stretch>
        </p:blipFill>
        <p:spPr>
          <a:xfrm>
            <a:off x="6500813" y="1830202"/>
            <a:ext cx="5078412" cy="4218358"/>
          </a:xfrm>
        </p:spPr>
      </p:pic>
      <p:sp>
        <p:nvSpPr>
          <p:cNvPr id="3" name="Espace réservé du numéro de diapositive 2">
            <a:extLst>
              <a:ext uri="{FF2B5EF4-FFF2-40B4-BE49-F238E27FC236}">
                <a16:creationId xmlns:a16="http://schemas.microsoft.com/office/drawing/2014/main" id="{9F98848B-48A5-C4E2-8A68-6389A998AC58}"/>
              </a:ext>
            </a:extLst>
          </p:cNvPr>
          <p:cNvSpPr>
            <a:spLocks noGrp="1"/>
          </p:cNvSpPr>
          <p:nvPr>
            <p:ph type="sldNum" sz="quarter" idx="12"/>
          </p:nvPr>
        </p:nvSpPr>
        <p:spPr/>
        <p:txBody>
          <a:bodyPr/>
          <a:lstStyle/>
          <a:p>
            <a:pPr algn="r"/>
            <a:fld id="{C014DD1E-5D91-48A3-AD6D-45FBA980D106}" type="slidenum">
              <a:rPr lang="fr-FR" smtClean="0"/>
              <a:pPr algn="r"/>
              <a:t>42</a:t>
            </a:fld>
            <a:endParaRPr lang="fr-FR" dirty="0"/>
          </a:p>
        </p:txBody>
      </p:sp>
    </p:spTree>
    <p:extLst>
      <p:ext uri="{BB962C8B-B14F-4D97-AF65-F5344CB8AC3E}">
        <p14:creationId xmlns:p14="http://schemas.microsoft.com/office/powerpoint/2010/main" val="75841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85000" lnSpcReduction="20000"/>
          </a:bodyPr>
          <a:lstStyle/>
          <a:p>
            <a:r>
              <a:rPr lang="fr-FR" dirty="0"/>
              <a:t>Ont peut voir que les pertes russes ont été les plus intense au début de la guerre ainsi qu’en septembre : Ceci correspond respectivement à l’offensive militaires russes contre Kiev et la contre-offensive ukrainienne dans la région de Kharkiv. </a:t>
            </a:r>
          </a:p>
          <a:p>
            <a:r>
              <a:rPr lang="fr-FR" dirty="0"/>
              <a:t>Encore une fois, cela démontre a la dois que la </a:t>
            </a:r>
            <a:r>
              <a:rPr lang="fr-FR" dirty="0" err="1"/>
              <a:t>theorie</a:t>
            </a:r>
            <a:r>
              <a:rPr lang="fr-FR" dirty="0"/>
              <a:t> de la diversion de Kiev ne tient pas, tandis que contrairement aux </a:t>
            </a:r>
            <a:r>
              <a:rPr lang="fr-FR" dirty="0" err="1"/>
              <a:t>justicifation</a:t>
            </a:r>
            <a:r>
              <a:rPr lang="fr-FR" dirty="0"/>
              <a:t> du MOD Russe, le retrait des forces russes de Kharkiv n’était pas organisé mais en réalité était une débâcle.  </a:t>
            </a:r>
          </a:p>
          <a:p>
            <a:r>
              <a:rPr lang="fr-FR" dirty="0"/>
              <a:t>Ont remarque une recrudescente récente des pertes matérielles russes, qui coïncide avec l’offensive raté sur </a:t>
            </a:r>
            <a:r>
              <a:rPr lang="fr-FR" dirty="0" err="1"/>
              <a:t>Vouhledar</a:t>
            </a:r>
            <a:r>
              <a:rPr lang="fr-FR" dirty="0"/>
              <a:t>. </a:t>
            </a:r>
          </a:p>
          <a:p>
            <a:pPr marL="0" indent="0">
              <a:buNone/>
            </a:pP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4B5A82E3-6AAF-2117-192E-D72843C3F9CE}"/>
              </a:ext>
            </a:extLst>
          </p:cNvPr>
          <p:cNvSpPr>
            <a:spLocks noGrp="1"/>
          </p:cNvSpPr>
          <p:nvPr>
            <p:ph type="sldNum" sz="quarter" idx="12"/>
          </p:nvPr>
        </p:nvSpPr>
        <p:spPr/>
        <p:txBody>
          <a:bodyPr/>
          <a:lstStyle/>
          <a:p>
            <a:pPr algn="r"/>
            <a:fld id="{C014DD1E-5D91-48A3-AD6D-45FBA980D106}" type="slidenum">
              <a:rPr lang="fr-FR" smtClean="0"/>
              <a:pPr algn="r"/>
              <a:t>43</a:t>
            </a:fld>
            <a:endParaRPr lang="fr-FR" dirty="0"/>
          </a:p>
        </p:txBody>
      </p:sp>
    </p:spTree>
    <p:extLst>
      <p:ext uri="{BB962C8B-B14F-4D97-AF65-F5344CB8AC3E}">
        <p14:creationId xmlns:p14="http://schemas.microsoft.com/office/powerpoint/2010/main" val="319663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810963" y="5301208"/>
            <a:ext cx="10360501" cy="1223963"/>
          </a:xfrm>
        </p:spPr>
        <p:txBody>
          <a:bodyPr rtlCol="0">
            <a:normAutofit fontScale="90000"/>
          </a:bodyPr>
          <a:lstStyle/>
          <a:p>
            <a:r>
              <a:rPr lang="fr-FR" dirty="0"/>
              <a:t>IX: Script 9: scrapperWikipedia.py</a:t>
            </a:r>
            <a:br>
              <a:rPr lang="fr-FR" dirty="0"/>
            </a:br>
            <a:br>
              <a:rPr lang="fr-FR" dirty="0"/>
            </a:br>
            <a:br>
              <a:rPr lang="fr-FR" dirty="0"/>
            </a:br>
            <a:br>
              <a:rPr lang="fr-FR" dirty="0"/>
            </a:br>
            <a:br>
              <a:rPr lang="fr-FR" dirty="0"/>
            </a:br>
            <a:br>
              <a:rPr lang="fr-FR" dirty="0"/>
            </a:br>
            <a:br>
              <a:rPr lang="fr-FR" dirty="0"/>
            </a:br>
            <a:endParaRPr lang="fr-FR" dirty="0"/>
          </a:p>
        </p:txBody>
      </p:sp>
      <p:sp>
        <p:nvSpPr>
          <p:cNvPr id="2" name="Espace réservé du numéro de diapositive 1">
            <a:extLst>
              <a:ext uri="{FF2B5EF4-FFF2-40B4-BE49-F238E27FC236}">
                <a16:creationId xmlns:a16="http://schemas.microsoft.com/office/drawing/2014/main" id="{53D96645-B11B-5F3D-590C-1447EA41BE1D}"/>
              </a:ext>
            </a:extLst>
          </p:cNvPr>
          <p:cNvSpPr>
            <a:spLocks noGrp="1"/>
          </p:cNvSpPr>
          <p:nvPr>
            <p:ph type="sldNum" sz="quarter" idx="12"/>
          </p:nvPr>
        </p:nvSpPr>
        <p:spPr/>
        <p:txBody>
          <a:bodyPr/>
          <a:lstStyle/>
          <a:p>
            <a:pPr algn="r"/>
            <a:fld id="{C014DD1E-5D91-48A3-AD6D-45FBA980D106}" type="slidenum">
              <a:rPr lang="fr-FR" smtClean="0"/>
              <a:pPr algn="r"/>
              <a:t>44</a:t>
            </a:fld>
            <a:endParaRPr lang="fr-FR" dirty="0"/>
          </a:p>
        </p:txBody>
      </p:sp>
    </p:spTree>
    <p:extLst>
      <p:ext uri="{BB962C8B-B14F-4D97-AF65-F5344CB8AC3E}">
        <p14:creationId xmlns:p14="http://schemas.microsoft.com/office/powerpoint/2010/main" val="208297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Exemples de Résumé </a:t>
            </a:r>
          </a:p>
        </p:txBody>
      </p:sp>
      <p:pic>
        <p:nvPicPr>
          <p:cNvPr id="6" name="Espace réservé du contenu 5">
            <a:extLst>
              <a:ext uri="{FF2B5EF4-FFF2-40B4-BE49-F238E27FC236}">
                <a16:creationId xmlns:a16="http://schemas.microsoft.com/office/drawing/2014/main" id="{C0F849A6-1D08-DCB9-CF15-4D57FCCBD94E}"/>
              </a:ext>
            </a:extLst>
          </p:cNvPr>
          <p:cNvPicPr>
            <a:picLocks noGrp="1" noChangeAspect="1"/>
          </p:cNvPicPr>
          <p:nvPr>
            <p:ph sz="half" idx="1"/>
          </p:nvPr>
        </p:nvPicPr>
        <p:blipFill>
          <a:blip r:embed="rId3"/>
          <a:stretch>
            <a:fillRect/>
          </a:stretch>
        </p:blipFill>
        <p:spPr>
          <a:xfrm>
            <a:off x="1219200" y="1925180"/>
            <a:ext cx="5078413" cy="4028403"/>
          </a:xfrm>
        </p:spPr>
      </p:pic>
      <p:pic>
        <p:nvPicPr>
          <p:cNvPr id="12" name="Espace réservé du contenu 11">
            <a:extLst>
              <a:ext uri="{FF2B5EF4-FFF2-40B4-BE49-F238E27FC236}">
                <a16:creationId xmlns:a16="http://schemas.microsoft.com/office/drawing/2014/main" id="{CB3620EB-A13D-7FB2-282E-4509A00A0793}"/>
              </a:ext>
            </a:extLst>
          </p:cNvPr>
          <p:cNvPicPr>
            <a:picLocks noGrp="1" noChangeAspect="1"/>
          </p:cNvPicPr>
          <p:nvPr>
            <p:ph sz="half" idx="2"/>
          </p:nvPr>
        </p:nvPicPr>
        <p:blipFill>
          <a:blip r:embed="rId4"/>
          <a:stretch>
            <a:fillRect/>
          </a:stretch>
        </p:blipFill>
        <p:spPr>
          <a:xfrm>
            <a:off x="6500813" y="1892391"/>
            <a:ext cx="5078412" cy="4093981"/>
          </a:xfrm>
        </p:spPr>
      </p:pic>
      <p:sp>
        <p:nvSpPr>
          <p:cNvPr id="13" name="Espace réservé du numéro de diapositive 12">
            <a:extLst>
              <a:ext uri="{FF2B5EF4-FFF2-40B4-BE49-F238E27FC236}">
                <a16:creationId xmlns:a16="http://schemas.microsoft.com/office/drawing/2014/main" id="{9D622E30-A2BD-58AE-44BC-E30B071E3D77}"/>
              </a:ext>
            </a:extLst>
          </p:cNvPr>
          <p:cNvSpPr>
            <a:spLocks noGrp="1"/>
          </p:cNvSpPr>
          <p:nvPr>
            <p:ph type="sldNum" sz="quarter" idx="12"/>
          </p:nvPr>
        </p:nvSpPr>
        <p:spPr/>
        <p:txBody>
          <a:bodyPr/>
          <a:lstStyle/>
          <a:p>
            <a:pPr algn="r"/>
            <a:fld id="{C014DD1E-5D91-48A3-AD6D-45FBA980D106}" type="slidenum">
              <a:rPr lang="fr-FR" smtClean="0"/>
              <a:pPr algn="r"/>
              <a:t>45</a:t>
            </a:fld>
            <a:endParaRPr lang="fr-FR" dirty="0"/>
          </a:p>
        </p:txBody>
      </p:sp>
    </p:spTree>
    <p:extLst>
      <p:ext uri="{BB962C8B-B14F-4D97-AF65-F5344CB8AC3E}">
        <p14:creationId xmlns:p14="http://schemas.microsoft.com/office/powerpoint/2010/main" val="57769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a:t>Exemples de Résumé </a:t>
            </a:r>
            <a:endParaRPr lang="fr-FR" dirty="0"/>
          </a:p>
        </p:txBody>
      </p:sp>
      <p:pic>
        <p:nvPicPr>
          <p:cNvPr id="5" name="Espace réservé du contenu 4">
            <a:extLst>
              <a:ext uri="{FF2B5EF4-FFF2-40B4-BE49-F238E27FC236}">
                <a16:creationId xmlns:a16="http://schemas.microsoft.com/office/drawing/2014/main" id="{128EA104-5B50-CAE9-A596-434374B76669}"/>
              </a:ext>
            </a:extLst>
          </p:cNvPr>
          <p:cNvPicPr>
            <a:picLocks noGrp="1" noChangeAspect="1"/>
          </p:cNvPicPr>
          <p:nvPr>
            <p:ph idx="1"/>
          </p:nvPr>
        </p:nvPicPr>
        <p:blipFill>
          <a:blip r:embed="rId3"/>
          <a:stretch>
            <a:fillRect/>
          </a:stretch>
        </p:blipFill>
        <p:spPr>
          <a:xfrm>
            <a:off x="3560747" y="1701800"/>
            <a:ext cx="5676930" cy="4462463"/>
          </a:xfrm>
        </p:spPr>
      </p:pic>
      <p:sp>
        <p:nvSpPr>
          <p:cNvPr id="6" name="Espace réservé du numéro de diapositive 5">
            <a:extLst>
              <a:ext uri="{FF2B5EF4-FFF2-40B4-BE49-F238E27FC236}">
                <a16:creationId xmlns:a16="http://schemas.microsoft.com/office/drawing/2014/main" id="{9D148362-81FE-15EA-587F-90D585DF5A80}"/>
              </a:ext>
            </a:extLst>
          </p:cNvPr>
          <p:cNvSpPr>
            <a:spLocks noGrp="1"/>
          </p:cNvSpPr>
          <p:nvPr>
            <p:ph type="sldNum" sz="quarter" idx="12"/>
          </p:nvPr>
        </p:nvSpPr>
        <p:spPr/>
        <p:txBody>
          <a:bodyPr/>
          <a:lstStyle/>
          <a:p>
            <a:pPr algn="r"/>
            <a:fld id="{C014DD1E-5D91-48A3-AD6D-45FBA980D106}" type="slidenum">
              <a:rPr lang="fr-FR" smtClean="0"/>
              <a:pPr algn="r"/>
              <a:t>46</a:t>
            </a:fld>
            <a:endParaRPr lang="fr-FR" dirty="0"/>
          </a:p>
        </p:txBody>
      </p:sp>
    </p:spTree>
    <p:extLst>
      <p:ext uri="{BB962C8B-B14F-4D97-AF65-F5344CB8AC3E}">
        <p14:creationId xmlns:p14="http://schemas.microsoft.com/office/powerpoint/2010/main" val="26107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92500" lnSpcReduction="20000"/>
          </a:bodyPr>
          <a:lstStyle/>
          <a:p>
            <a:r>
              <a:rPr lang="fr-FR" dirty="0"/>
              <a:t>La Russie subit une fuite importante des cerveaux à cause de la guerre puis de la mobilisation partielle, ce qui impactera à long terme son économie. </a:t>
            </a:r>
          </a:p>
          <a:p>
            <a:r>
              <a:rPr lang="fr-FR" dirty="0"/>
              <a:t>Cependant c’est l’Ukraine qui est le plus impacté économiquement, une partie (désormais environ 15-16%) de son territoires occupé et une bonne partie détruit</a:t>
            </a:r>
          </a:p>
          <a:p>
            <a:r>
              <a:rPr lang="fr-FR" dirty="0"/>
              <a:t>La guerre en Ukraine à également eux de nombreux impacts économiques à travers le monde, notamment en terme d’export de produit agricole.  </a:t>
            </a:r>
          </a:p>
          <a:p>
            <a:pPr marL="0" indent="0">
              <a:buNone/>
            </a:pP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5B215C2F-004B-30B7-3155-06CD3647A084}"/>
              </a:ext>
            </a:extLst>
          </p:cNvPr>
          <p:cNvSpPr>
            <a:spLocks noGrp="1"/>
          </p:cNvSpPr>
          <p:nvPr>
            <p:ph type="sldNum" sz="quarter" idx="12"/>
          </p:nvPr>
        </p:nvSpPr>
        <p:spPr/>
        <p:txBody>
          <a:bodyPr/>
          <a:lstStyle/>
          <a:p>
            <a:pPr algn="r"/>
            <a:fld id="{C014DD1E-5D91-48A3-AD6D-45FBA980D106}" type="slidenum">
              <a:rPr lang="fr-FR" smtClean="0"/>
              <a:pPr algn="r"/>
              <a:t>47</a:t>
            </a:fld>
            <a:endParaRPr lang="fr-FR" dirty="0"/>
          </a:p>
        </p:txBody>
      </p:sp>
    </p:spTree>
    <p:extLst>
      <p:ext uri="{BB962C8B-B14F-4D97-AF65-F5344CB8AC3E}">
        <p14:creationId xmlns:p14="http://schemas.microsoft.com/office/powerpoint/2010/main" val="1705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2061964" y="4149080"/>
            <a:ext cx="10360501" cy="1223963"/>
          </a:xfrm>
        </p:spPr>
        <p:txBody>
          <a:bodyPr rtlCol="0">
            <a:normAutofit fontScale="90000"/>
          </a:bodyPr>
          <a:lstStyle/>
          <a:p>
            <a:r>
              <a:rPr lang="fr-FR" dirty="0"/>
              <a:t>X: Script 10: scrapperYoutube.py</a:t>
            </a:r>
            <a:br>
              <a:rPr lang="fr-FR" dirty="0"/>
            </a:br>
            <a:br>
              <a:rPr lang="fr-FR" dirty="0"/>
            </a:br>
            <a:br>
              <a:rPr lang="fr-FR" dirty="0"/>
            </a:br>
            <a:br>
              <a:rPr lang="fr-FR" dirty="0"/>
            </a:br>
            <a:br>
              <a:rPr lang="fr-FR" dirty="0"/>
            </a:br>
            <a:br>
              <a:rPr lang="fr-FR" dirty="0"/>
            </a:br>
            <a:endParaRPr lang="fr-FR" dirty="0"/>
          </a:p>
        </p:txBody>
      </p:sp>
      <p:sp>
        <p:nvSpPr>
          <p:cNvPr id="2" name="Espace réservé du numéro de diapositive 1">
            <a:extLst>
              <a:ext uri="{FF2B5EF4-FFF2-40B4-BE49-F238E27FC236}">
                <a16:creationId xmlns:a16="http://schemas.microsoft.com/office/drawing/2014/main" id="{0810AC15-89F2-153A-8C5E-2EE1C5CEA221}"/>
              </a:ext>
            </a:extLst>
          </p:cNvPr>
          <p:cNvSpPr>
            <a:spLocks noGrp="1"/>
          </p:cNvSpPr>
          <p:nvPr>
            <p:ph type="sldNum" sz="quarter" idx="12"/>
          </p:nvPr>
        </p:nvSpPr>
        <p:spPr/>
        <p:txBody>
          <a:bodyPr/>
          <a:lstStyle/>
          <a:p>
            <a:pPr algn="r"/>
            <a:fld id="{C014DD1E-5D91-48A3-AD6D-45FBA980D106}" type="slidenum">
              <a:rPr lang="fr-FR" smtClean="0"/>
              <a:pPr algn="r"/>
              <a:t>48</a:t>
            </a:fld>
            <a:endParaRPr lang="fr-FR" dirty="0"/>
          </a:p>
        </p:txBody>
      </p:sp>
    </p:spTree>
    <p:extLst>
      <p:ext uri="{BB962C8B-B14F-4D97-AF65-F5344CB8AC3E}">
        <p14:creationId xmlns:p14="http://schemas.microsoft.com/office/powerpoint/2010/main" val="148061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Exemples de Résumé </a:t>
            </a:r>
          </a:p>
        </p:txBody>
      </p:sp>
      <p:pic>
        <p:nvPicPr>
          <p:cNvPr id="8" name="Espace réservé du contenu 7">
            <a:extLst>
              <a:ext uri="{FF2B5EF4-FFF2-40B4-BE49-F238E27FC236}">
                <a16:creationId xmlns:a16="http://schemas.microsoft.com/office/drawing/2014/main" id="{DC3B84F9-141A-D646-A762-0236F64E6CC7}"/>
              </a:ext>
            </a:extLst>
          </p:cNvPr>
          <p:cNvPicPr>
            <a:picLocks noGrp="1" noChangeAspect="1"/>
          </p:cNvPicPr>
          <p:nvPr>
            <p:ph sz="half" idx="1"/>
          </p:nvPr>
        </p:nvPicPr>
        <p:blipFill>
          <a:blip r:embed="rId3"/>
          <a:stretch>
            <a:fillRect/>
          </a:stretch>
        </p:blipFill>
        <p:spPr>
          <a:xfrm>
            <a:off x="1219200" y="2014411"/>
            <a:ext cx="5078413" cy="3849941"/>
          </a:xfrm>
        </p:spPr>
      </p:pic>
      <p:pic>
        <p:nvPicPr>
          <p:cNvPr id="11" name="Espace réservé du contenu 10">
            <a:extLst>
              <a:ext uri="{FF2B5EF4-FFF2-40B4-BE49-F238E27FC236}">
                <a16:creationId xmlns:a16="http://schemas.microsoft.com/office/drawing/2014/main" id="{47E8794E-250F-C7D8-94F4-6204C921F23F}"/>
              </a:ext>
            </a:extLst>
          </p:cNvPr>
          <p:cNvPicPr>
            <a:picLocks noGrp="1" noChangeAspect="1"/>
          </p:cNvPicPr>
          <p:nvPr>
            <p:ph sz="half" idx="2"/>
          </p:nvPr>
        </p:nvPicPr>
        <p:blipFill>
          <a:blip r:embed="rId4"/>
          <a:stretch>
            <a:fillRect/>
          </a:stretch>
        </p:blipFill>
        <p:spPr>
          <a:xfrm>
            <a:off x="6580040" y="1706563"/>
            <a:ext cx="4919957" cy="4465637"/>
          </a:xfrm>
        </p:spPr>
      </p:pic>
      <p:sp>
        <p:nvSpPr>
          <p:cNvPr id="13" name="Espace réservé du numéro de diapositive 12">
            <a:extLst>
              <a:ext uri="{FF2B5EF4-FFF2-40B4-BE49-F238E27FC236}">
                <a16:creationId xmlns:a16="http://schemas.microsoft.com/office/drawing/2014/main" id="{19AAA76F-0E4C-30DA-7FAC-1B5A59CFD8B2}"/>
              </a:ext>
            </a:extLst>
          </p:cNvPr>
          <p:cNvSpPr>
            <a:spLocks noGrp="1"/>
          </p:cNvSpPr>
          <p:nvPr>
            <p:ph type="sldNum" sz="quarter" idx="12"/>
          </p:nvPr>
        </p:nvSpPr>
        <p:spPr/>
        <p:txBody>
          <a:bodyPr/>
          <a:lstStyle/>
          <a:p>
            <a:pPr algn="r"/>
            <a:fld id="{C014DD1E-5D91-48A3-AD6D-45FBA980D106}" type="slidenum">
              <a:rPr lang="fr-FR" smtClean="0"/>
              <a:pPr algn="r"/>
              <a:t>49</a:t>
            </a:fld>
            <a:endParaRPr lang="fr-FR" dirty="0"/>
          </a:p>
        </p:txBody>
      </p:sp>
    </p:spTree>
    <p:extLst>
      <p:ext uri="{BB962C8B-B14F-4D97-AF65-F5344CB8AC3E}">
        <p14:creationId xmlns:p14="http://schemas.microsoft.com/office/powerpoint/2010/main" val="106768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Sites OSINT</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92500" lnSpcReduction="20000"/>
          </a:bodyPr>
          <a:lstStyle/>
          <a:p>
            <a:r>
              <a:rPr lang="fr-FR" dirty="0" err="1"/>
              <a:t>Bellingcat</a:t>
            </a:r>
            <a:r>
              <a:rPr lang="fr-FR" dirty="0"/>
              <a:t>: Données sur les victimes civiles lors de la guerre</a:t>
            </a:r>
            <a:br>
              <a:rPr lang="fr-FR" dirty="0"/>
            </a:br>
            <a:r>
              <a:rPr lang="fr-FR" dirty="0" err="1"/>
              <a:t>Bias</a:t>
            </a:r>
            <a:r>
              <a:rPr lang="fr-FR" dirty="0"/>
              <a:t>: Pro-Ukraine </a:t>
            </a:r>
          </a:p>
          <a:p>
            <a:r>
              <a:rPr lang="fr-FR" dirty="0" err="1"/>
              <a:t>Liveuamap</a:t>
            </a:r>
            <a:r>
              <a:rPr lang="fr-FR" dirty="0"/>
              <a:t>: Listes des évènements depuis le début de la guerre </a:t>
            </a:r>
            <a:br>
              <a:rPr lang="fr-FR" dirty="0"/>
            </a:br>
            <a:r>
              <a:rPr lang="fr-FR" dirty="0" err="1"/>
              <a:t>Bias</a:t>
            </a:r>
            <a:r>
              <a:rPr lang="fr-FR" dirty="0"/>
              <a:t>: Site Ukrainien (crée en 2014 lors de la guerre du Donbass) </a:t>
            </a:r>
          </a:p>
          <a:p>
            <a:r>
              <a:rPr lang="fr-FR" dirty="0"/>
              <a:t>https://geoconfirmed.azurewebsites.net/: </a:t>
            </a:r>
            <a:r>
              <a:rPr lang="fr-FR" dirty="0" err="1"/>
              <a:t>Scrapping</a:t>
            </a:r>
            <a:r>
              <a:rPr lang="fr-FR" dirty="0"/>
              <a:t> sur les </a:t>
            </a:r>
            <a:r>
              <a:rPr lang="fr-FR" dirty="0" err="1"/>
              <a:t>évenements</a:t>
            </a:r>
            <a:r>
              <a:rPr lang="fr-FR" dirty="0"/>
              <a:t> sur 1 semaine ainsi que sur les lignes du front </a:t>
            </a:r>
            <a:br>
              <a:rPr lang="fr-FR" dirty="0"/>
            </a:br>
            <a:r>
              <a:rPr lang="fr-FR" dirty="0" err="1"/>
              <a:t>Bias</a:t>
            </a:r>
            <a:r>
              <a:rPr lang="fr-FR" dirty="0"/>
              <a:t>: Neutre</a:t>
            </a:r>
          </a:p>
          <a:p>
            <a:r>
              <a:rPr lang="fr-FR" dirty="0"/>
              <a:t>https://uawardata.com/: </a:t>
            </a:r>
            <a:r>
              <a:rPr lang="fr-FR" dirty="0" err="1"/>
              <a:t>Scrapping</a:t>
            </a:r>
            <a:r>
              <a:rPr lang="fr-FR" dirty="0"/>
              <a:t> de la localisation, du type et de la faction des unités combattants en Ukraine </a:t>
            </a:r>
            <a:br>
              <a:rPr lang="fr-FR" dirty="0"/>
            </a:br>
            <a:r>
              <a:rPr lang="fr-FR" dirty="0" err="1"/>
              <a:t>Bias</a:t>
            </a:r>
            <a:r>
              <a:rPr lang="fr-FR" dirty="0"/>
              <a:t>: Neutre</a:t>
            </a:r>
          </a:p>
          <a:p>
            <a:pPr marL="377886" lvl="1" indent="0">
              <a:buNone/>
            </a:pP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F235256E-B9C9-224B-075B-3AF83CA38C13}"/>
              </a:ext>
            </a:extLst>
          </p:cNvPr>
          <p:cNvSpPr>
            <a:spLocks noGrp="1"/>
          </p:cNvSpPr>
          <p:nvPr>
            <p:ph type="sldNum" sz="quarter" idx="12"/>
          </p:nvPr>
        </p:nvSpPr>
        <p:spPr/>
        <p:txBody>
          <a:bodyPr/>
          <a:lstStyle/>
          <a:p>
            <a:pPr algn="r"/>
            <a:fld id="{C014DD1E-5D91-48A3-AD6D-45FBA980D106}" type="slidenum">
              <a:rPr lang="fr-FR" smtClean="0"/>
              <a:pPr algn="r"/>
              <a:t>5</a:t>
            </a:fld>
            <a:endParaRPr lang="fr-FR" dirty="0"/>
          </a:p>
        </p:txBody>
      </p:sp>
    </p:spTree>
    <p:extLst>
      <p:ext uri="{BB962C8B-B14F-4D97-AF65-F5344CB8AC3E}">
        <p14:creationId xmlns:p14="http://schemas.microsoft.com/office/powerpoint/2010/main" val="346810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70000" lnSpcReduction="20000"/>
          </a:bodyPr>
          <a:lstStyle/>
          <a:p>
            <a:r>
              <a:rPr lang="fr-FR" dirty="0"/>
              <a:t>L’aviation russe est très peu active sur le front, ce qui est confirmé par les analyses statistiques précédentes: par rapport à la taille de l’aviation russe, peu de pertes ont été enregistré: Cela signifie que la </a:t>
            </a:r>
            <a:r>
              <a:rPr lang="fr-FR" dirty="0" err="1"/>
              <a:t>defence</a:t>
            </a:r>
            <a:r>
              <a:rPr lang="fr-FR" dirty="0"/>
              <a:t> AA de l’Ukraine (renforcé par l’aide occidental) est suffisamment dense pour dissuader l’utilisation des forces aériennes par la Russie, </a:t>
            </a:r>
            <a:r>
              <a:rPr lang="fr-FR" dirty="0" err="1"/>
              <a:t>discreditant</a:t>
            </a:r>
            <a:r>
              <a:rPr lang="fr-FR" dirty="0"/>
              <a:t> les proclamations du MOD russe sur la destruction de la </a:t>
            </a:r>
            <a:r>
              <a:rPr lang="fr-FR" dirty="0" err="1"/>
              <a:t>défence</a:t>
            </a:r>
            <a:r>
              <a:rPr lang="fr-FR" dirty="0"/>
              <a:t> AA ukrainienne.</a:t>
            </a:r>
          </a:p>
          <a:p>
            <a:r>
              <a:rPr lang="fr-FR" dirty="0"/>
              <a:t>Selon </a:t>
            </a:r>
            <a:r>
              <a:rPr lang="fr-FR" dirty="0" err="1"/>
              <a:t>Tytelman</a:t>
            </a:r>
            <a:r>
              <a:rPr lang="fr-FR" dirty="0"/>
              <a:t> et ses sources sur place: il faut multiplier les pertes matérielles confirmés des russe par 1,3 et celle des Ukrainiens par 2.  </a:t>
            </a:r>
          </a:p>
          <a:p>
            <a:r>
              <a:rPr lang="fr-FR" dirty="0"/>
              <a:t>La stratégie de blitzkrieg russe à échoué au nord (Kiev, </a:t>
            </a:r>
            <a:r>
              <a:rPr lang="fr-FR" dirty="0" err="1"/>
              <a:t>Sumy</a:t>
            </a:r>
            <a:r>
              <a:rPr lang="fr-FR" dirty="0"/>
              <a:t>) et à l’est (Kharkiv) mais à réussie au sud (</a:t>
            </a:r>
            <a:r>
              <a:rPr lang="fr-FR" dirty="0" err="1"/>
              <a:t>Zaporizhie</a:t>
            </a:r>
            <a:r>
              <a:rPr lang="fr-FR" dirty="0"/>
              <a:t>, Kherson). </a:t>
            </a:r>
          </a:p>
          <a:p>
            <a:r>
              <a:rPr lang="fr-FR" dirty="0"/>
              <a:t>Récemment, les offensives russes ne se concentre que sur la région de </a:t>
            </a:r>
            <a:r>
              <a:rPr lang="fr-FR" dirty="0" err="1"/>
              <a:t>Bakhmut</a:t>
            </a:r>
            <a:r>
              <a:rPr lang="fr-FR" dirty="0"/>
              <a:t> (excepté celle de </a:t>
            </a:r>
            <a:r>
              <a:rPr lang="fr-FR" dirty="0" err="1"/>
              <a:t>Vouhledar</a:t>
            </a:r>
            <a:r>
              <a:rPr lang="fr-FR" dirty="0"/>
              <a:t>), avec comme fer de lance Wagner.</a:t>
            </a:r>
            <a:br>
              <a:rPr lang="fr-FR" dirty="0"/>
            </a:br>
            <a:endParaRPr lang="fr-FR" dirty="0"/>
          </a:p>
          <a:p>
            <a:pPr marL="0" indent="0">
              <a:buNone/>
            </a:pP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BC4D0010-5AE9-B1AD-4B3B-0AB00F4BA6D4}"/>
              </a:ext>
            </a:extLst>
          </p:cNvPr>
          <p:cNvSpPr>
            <a:spLocks noGrp="1"/>
          </p:cNvSpPr>
          <p:nvPr>
            <p:ph type="sldNum" sz="quarter" idx="12"/>
          </p:nvPr>
        </p:nvSpPr>
        <p:spPr/>
        <p:txBody>
          <a:bodyPr/>
          <a:lstStyle/>
          <a:p>
            <a:pPr algn="r"/>
            <a:fld id="{C014DD1E-5D91-48A3-AD6D-45FBA980D106}" type="slidenum">
              <a:rPr lang="fr-FR" smtClean="0"/>
              <a:pPr algn="r"/>
              <a:t>50</a:t>
            </a:fld>
            <a:endParaRPr lang="fr-FR" dirty="0"/>
          </a:p>
        </p:txBody>
      </p:sp>
    </p:spTree>
    <p:extLst>
      <p:ext uri="{BB962C8B-B14F-4D97-AF65-F5344CB8AC3E}">
        <p14:creationId xmlns:p14="http://schemas.microsoft.com/office/powerpoint/2010/main" val="15847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2422004" y="5085184"/>
            <a:ext cx="10360501" cy="1223963"/>
          </a:xfrm>
        </p:spPr>
        <p:txBody>
          <a:bodyPr rtlCol="0">
            <a:normAutofit fontScale="90000"/>
          </a:bodyPr>
          <a:lstStyle/>
          <a:p>
            <a:r>
              <a:rPr lang="fr-FR" dirty="0"/>
              <a:t>XI: Script 11: scrapperPDFLocal.py</a:t>
            </a:r>
            <a:br>
              <a:rPr lang="fr-FR" dirty="0"/>
            </a:br>
            <a:br>
              <a:rPr lang="fr-FR" dirty="0"/>
            </a:br>
            <a:br>
              <a:rPr lang="fr-FR" dirty="0"/>
            </a:br>
            <a:br>
              <a:rPr lang="fr-FR" dirty="0"/>
            </a:br>
            <a:br>
              <a:rPr lang="fr-FR" dirty="0"/>
            </a:br>
            <a:br>
              <a:rPr lang="fr-FR" dirty="0"/>
            </a:br>
            <a:br>
              <a:rPr lang="fr-FR" dirty="0"/>
            </a:br>
            <a:endParaRPr lang="fr-FR" dirty="0"/>
          </a:p>
        </p:txBody>
      </p:sp>
      <p:sp>
        <p:nvSpPr>
          <p:cNvPr id="2" name="Espace réservé du numéro de diapositive 1">
            <a:extLst>
              <a:ext uri="{FF2B5EF4-FFF2-40B4-BE49-F238E27FC236}">
                <a16:creationId xmlns:a16="http://schemas.microsoft.com/office/drawing/2014/main" id="{5F6E79EA-61C1-1F1C-B21E-14A89D45FE06}"/>
              </a:ext>
            </a:extLst>
          </p:cNvPr>
          <p:cNvSpPr>
            <a:spLocks noGrp="1"/>
          </p:cNvSpPr>
          <p:nvPr>
            <p:ph type="sldNum" sz="quarter" idx="12"/>
          </p:nvPr>
        </p:nvSpPr>
        <p:spPr/>
        <p:txBody>
          <a:bodyPr/>
          <a:lstStyle/>
          <a:p>
            <a:pPr algn="r"/>
            <a:fld id="{C014DD1E-5D91-48A3-AD6D-45FBA980D106}" type="slidenum">
              <a:rPr lang="fr-FR" smtClean="0"/>
              <a:pPr algn="r"/>
              <a:t>51</a:t>
            </a:fld>
            <a:endParaRPr lang="fr-FR" dirty="0"/>
          </a:p>
        </p:txBody>
      </p:sp>
    </p:spTree>
    <p:extLst>
      <p:ext uri="{BB962C8B-B14F-4D97-AF65-F5344CB8AC3E}">
        <p14:creationId xmlns:p14="http://schemas.microsoft.com/office/powerpoint/2010/main" val="326050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Images </a:t>
            </a:r>
          </a:p>
        </p:txBody>
      </p:sp>
      <p:pic>
        <p:nvPicPr>
          <p:cNvPr id="9" name="Espace réservé du contenu 8">
            <a:extLst>
              <a:ext uri="{FF2B5EF4-FFF2-40B4-BE49-F238E27FC236}">
                <a16:creationId xmlns:a16="http://schemas.microsoft.com/office/drawing/2014/main" id="{76C8DE71-E8FB-C87B-4258-C79627ACEBA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19200" y="2877532"/>
            <a:ext cx="5078413" cy="2123699"/>
          </a:xfrm>
        </p:spPr>
      </p:pic>
      <p:pic>
        <p:nvPicPr>
          <p:cNvPr id="12" name="Espace réservé du contenu 11">
            <a:extLst>
              <a:ext uri="{FF2B5EF4-FFF2-40B4-BE49-F238E27FC236}">
                <a16:creationId xmlns:a16="http://schemas.microsoft.com/office/drawing/2014/main" id="{AB424953-054F-185C-59A9-5310694956B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82581" y="1996281"/>
            <a:ext cx="4714875" cy="3886200"/>
          </a:xfrm>
        </p:spPr>
      </p:pic>
      <p:sp>
        <p:nvSpPr>
          <p:cNvPr id="13" name="Espace réservé du numéro de diapositive 12">
            <a:extLst>
              <a:ext uri="{FF2B5EF4-FFF2-40B4-BE49-F238E27FC236}">
                <a16:creationId xmlns:a16="http://schemas.microsoft.com/office/drawing/2014/main" id="{04917C0D-D3B7-79CD-CDE0-645FA12CCF2A}"/>
              </a:ext>
            </a:extLst>
          </p:cNvPr>
          <p:cNvSpPr>
            <a:spLocks noGrp="1"/>
          </p:cNvSpPr>
          <p:nvPr>
            <p:ph type="sldNum" sz="quarter" idx="12"/>
          </p:nvPr>
        </p:nvSpPr>
        <p:spPr/>
        <p:txBody>
          <a:bodyPr/>
          <a:lstStyle/>
          <a:p>
            <a:pPr algn="r"/>
            <a:fld id="{C014DD1E-5D91-48A3-AD6D-45FBA980D106}" type="slidenum">
              <a:rPr lang="fr-FR" smtClean="0"/>
              <a:pPr algn="r"/>
              <a:t>52</a:t>
            </a:fld>
            <a:endParaRPr lang="fr-FR" dirty="0"/>
          </a:p>
        </p:txBody>
      </p:sp>
    </p:spTree>
    <p:extLst>
      <p:ext uri="{BB962C8B-B14F-4D97-AF65-F5344CB8AC3E}">
        <p14:creationId xmlns:p14="http://schemas.microsoft.com/office/powerpoint/2010/main" val="7935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Images </a:t>
            </a:r>
          </a:p>
        </p:txBody>
      </p:sp>
      <p:pic>
        <p:nvPicPr>
          <p:cNvPr id="8" name="Espace réservé du contenu 7">
            <a:extLst>
              <a:ext uri="{FF2B5EF4-FFF2-40B4-BE49-F238E27FC236}">
                <a16:creationId xmlns:a16="http://schemas.microsoft.com/office/drawing/2014/main" id="{34F4E039-9CAC-EAAD-D6A2-E27F55A656D7}"/>
              </a:ext>
            </a:extLst>
          </p:cNvPr>
          <p:cNvPicPr>
            <a:picLocks noGrp="1" noChangeAspect="1"/>
          </p:cNvPicPr>
          <p:nvPr>
            <p:ph sz="half" idx="1"/>
          </p:nvPr>
        </p:nvPicPr>
        <p:blipFill>
          <a:blip r:embed="rId3"/>
          <a:stretch>
            <a:fillRect/>
          </a:stretch>
        </p:blipFill>
        <p:spPr>
          <a:xfrm>
            <a:off x="1219200" y="2362165"/>
            <a:ext cx="5078413" cy="3154432"/>
          </a:xfrm>
        </p:spPr>
      </p:pic>
      <p:pic>
        <p:nvPicPr>
          <p:cNvPr id="11" name="Espace réservé du contenu 10">
            <a:extLst>
              <a:ext uri="{FF2B5EF4-FFF2-40B4-BE49-F238E27FC236}">
                <a16:creationId xmlns:a16="http://schemas.microsoft.com/office/drawing/2014/main" id="{933DDC64-2AF5-61DA-FDE1-F5D05BEC5659}"/>
              </a:ext>
            </a:extLst>
          </p:cNvPr>
          <p:cNvPicPr>
            <a:picLocks noGrp="1" noChangeAspect="1"/>
          </p:cNvPicPr>
          <p:nvPr>
            <p:ph sz="half" idx="2"/>
          </p:nvPr>
        </p:nvPicPr>
        <p:blipFill>
          <a:blip r:embed="rId4"/>
          <a:stretch>
            <a:fillRect/>
          </a:stretch>
        </p:blipFill>
        <p:spPr>
          <a:xfrm>
            <a:off x="6500813" y="2200908"/>
            <a:ext cx="5078412" cy="3476946"/>
          </a:xfrm>
        </p:spPr>
      </p:pic>
      <p:sp>
        <p:nvSpPr>
          <p:cNvPr id="13" name="Espace réservé du numéro de diapositive 12">
            <a:extLst>
              <a:ext uri="{FF2B5EF4-FFF2-40B4-BE49-F238E27FC236}">
                <a16:creationId xmlns:a16="http://schemas.microsoft.com/office/drawing/2014/main" id="{943D9C2B-4267-80EB-CD48-F2B1A4A60A98}"/>
              </a:ext>
            </a:extLst>
          </p:cNvPr>
          <p:cNvSpPr>
            <a:spLocks noGrp="1"/>
          </p:cNvSpPr>
          <p:nvPr>
            <p:ph type="sldNum" sz="quarter" idx="12"/>
          </p:nvPr>
        </p:nvSpPr>
        <p:spPr/>
        <p:txBody>
          <a:bodyPr/>
          <a:lstStyle/>
          <a:p>
            <a:pPr algn="r"/>
            <a:fld id="{C014DD1E-5D91-48A3-AD6D-45FBA980D106}" type="slidenum">
              <a:rPr lang="fr-FR" smtClean="0"/>
              <a:pPr algn="r"/>
              <a:t>53</a:t>
            </a:fld>
            <a:endParaRPr lang="fr-FR" dirty="0"/>
          </a:p>
        </p:txBody>
      </p:sp>
    </p:spTree>
    <p:extLst>
      <p:ext uri="{BB962C8B-B14F-4D97-AF65-F5344CB8AC3E}">
        <p14:creationId xmlns:p14="http://schemas.microsoft.com/office/powerpoint/2010/main" val="117121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Résumés </a:t>
            </a:r>
          </a:p>
        </p:txBody>
      </p:sp>
      <p:pic>
        <p:nvPicPr>
          <p:cNvPr id="9" name="Espace réservé du contenu 8">
            <a:extLst>
              <a:ext uri="{FF2B5EF4-FFF2-40B4-BE49-F238E27FC236}">
                <a16:creationId xmlns:a16="http://schemas.microsoft.com/office/drawing/2014/main" id="{9DDDF00F-3B8E-9B6B-03E1-6FFDE1863EBE}"/>
              </a:ext>
            </a:extLst>
          </p:cNvPr>
          <p:cNvPicPr>
            <a:picLocks noGrp="1" noChangeAspect="1"/>
          </p:cNvPicPr>
          <p:nvPr>
            <p:ph sz="half" idx="1"/>
          </p:nvPr>
        </p:nvPicPr>
        <p:blipFill>
          <a:blip r:embed="rId3"/>
          <a:stretch>
            <a:fillRect/>
          </a:stretch>
        </p:blipFill>
        <p:spPr>
          <a:xfrm>
            <a:off x="1219200" y="1901184"/>
            <a:ext cx="5078413" cy="4076394"/>
          </a:xfrm>
        </p:spPr>
      </p:pic>
      <p:pic>
        <p:nvPicPr>
          <p:cNvPr id="12" name="Espace réservé du contenu 11">
            <a:extLst>
              <a:ext uri="{FF2B5EF4-FFF2-40B4-BE49-F238E27FC236}">
                <a16:creationId xmlns:a16="http://schemas.microsoft.com/office/drawing/2014/main" id="{26DE301C-785B-F127-58F7-C5FBAB3A5DBF}"/>
              </a:ext>
            </a:extLst>
          </p:cNvPr>
          <p:cNvPicPr>
            <a:picLocks noGrp="1" noChangeAspect="1"/>
          </p:cNvPicPr>
          <p:nvPr>
            <p:ph sz="half" idx="2"/>
          </p:nvPr>
        </p:nvPicPr>
        <p:blipFill>
          <a:blip r:embed="rId4"/>
          <a:stretch>
            <a:fillRect/>
          </a:stretch>
        </p:blipFill>
        <p:spPr>
          <a:xfrm>
            <a:off x="6500813" y="1787821"/>
            <a:ext cx="5078412" cy="4303121"/>
          </a:xfrm>
        </p:spPr>
      </p:pic>
      <p:sp>
        <p:nvSpPr>
          <p:cNvPr id="13" name="Espace réservé du numéro de diapositive 12">
            <a:extLst>
              <a:ext uri="{FF2B5EF4-FFF2-40B4-BE49-F238E27FC236}">
                <a16:creationId xmlns:a16="http://schemas.microsoft.com/office/drawing/2014/main" id="{51B5893D-2627-1881-D063-AFC9A351BF07}"/>
              </a:ext>
            </a:extLst>
          </p:cNvPr>
          <p:cNvSpPr>
            <a:spLocks noGrp="1"/>
          </p:cNvSpPr>
          <p:nvPr>
            <p:ph type="sldNum" sz="quarter" idx="12"/>
          </p:nvPr>
        </p:nvSpPr>
        <p:spPr/>
        <p:txBody>
          <a:bodyPr/>
          <a:lstStyle/>
          <a:p>
            <a:pPr algn="r"/>
            <a:fld id="{C014DD1E-5D91-48A3-AD6D-45FBA980D106}" type="slidenum">
              <a:rPr lang="fr-FR" smtClean="0"/>
              <a:pPr algn="r"/>
              <a:t>54</a:t>
            </a:fld>
            <a:endParaRPr lang="fr-FR" dirty="0"/>
          </a:p>
        </p:txBody>
      </p:sp>
    </p:spTree>
    <p:extLst>
      <p:ext uri="{BB962C8B-B14F-4D97-AF65-F5344CB8AC3E}">
        <p14:creationId xmlns:p14="http://schemas.microsoft.com/office/powerpoint/2010/main" val="287904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a:bodyPr>
          <a:lstStyle/>
          <a:p>
            <a:r>
              <a:rPr lang="fr-FR" dirty="0"/>
              <a:t>Les sanctions contre la Russie sont massive, la Russie étant désormais le pays le plus sanctionné au monde </a:t>
            </a:r>
            <a:r>
              <a:rPr lang="fr-FR" dirty="0">
                <a:hlinkClick r:id="rId2"/>
              </a:rPr>
              <a:t>https://www.statista.com/chart/27015/number-of-currently-active-sanctions-by-target-country/</a:t>
            </a:r>
            <a:endParaRPr lang="fr-FR" dirty="0"/>
          </a:p>
          <a:p>
            <a:r>
              <a:rPr lang="fr-FR" dirty="0"/>
              <a:t>L’économie russe est impacté, rentrant en </a:t>
            </a:r>
            <a:r>
              <a:rPr lang="fr-FR" dirty="0" err="1"/>
              <a:t>recession</a:t>
            </a:r>
            <a:r>
              <a:rPr lang="fr-FR" dirty="0"/>
              <a:t> et avec de nombreuses industries en difficulté ou à l’</a:t>
            </a:r>
            <a:r>
              <a:rPr lang="fr-FR" dirty="0" err="1"/>
              <a:t>arret</a:t>
            </a:r>
            <a:r>
              <a:rPr lang="fr-FR" dirty="0"/>
              <a:t> (automobile par exemple) mais ne c’est pas effondrer. </a:t>
            </a: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C03471B0-2777-83D3-594A-C276E98F5AB6}"/>
              </a:ext>
            </a:extLst>
          </p:cNvPr>
          <p:cNvSpPr>
            <a:spLocks noGrp="1"/>
          </p:cNvSpPr>
          <p:nvPr>
            <p:ph type="sldNum" sz="quarter" idx="12"/>
          </p:nvPr>
        </p:nvSpPr>
        <p:spPr/>
        <p:txBody>
          <a:bodyPr/>
          <a:lstStyle/>
          <a:p>
            <a:pPr algn="r"/>
            <a:fld id="{C014DD1E-5D91-48A3-AD6D-45FBA980D106}" type="slidenum">
              <a:rPr lang="fr-FR" smtClean="0"/>
              <a:pPr algn="r"/>
              <a:t>55</a:t>
            </a:fld>
            <a:endParaRPr lang="fr-FR" dirty="0"/>
          </a:p>
        </p:txBody>
      </p:sp>
    </p:spTree>
    <p:extLst>
      <p:ext uri="{BB962C8B-B14F-4D97-AF65-F5344CB8AC3E}">
        <p14:creationId xmlns:p14="http://schemas.microsoft.com/office/powerpoint/2010/main" val="178141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2422004" y="5085184"/>
            <a:ext cx="10360501" cy="1223963"/>
          </a:xfrm>
        </p:spPr>
        <p:txBody>
          <a:bodyPr rtlCol="0">
            <a:normAutofit fontScale="90000"/>
          </a:bodyPr>
          <a:lstStyle/>
          <a:p>
            <a:r>
              <a:rPr lang="fr-FR" dirty="0"/>
              <a:t>XII: Script 12: MapEventUkraine.py</a:t>
            </a:r>
            <a:br>
              <a:rPr lang="fr-FR" dirty="0"/>
            </a:br>
            <a:br>
              <a:rPr lang="fr-FR" dirty="0"/>
            </a:br>
            <a:br>
              <a:rPr lang="fr-FR" dirty="0"/>
            </a:br>
            <a:br>
              <a:rPr lang="fr-FR" dirty="0"/>
            </a:br>
            <a:br>
              <a:rPr lang="fr-FR" dirty="0"/>
            </a:br>
            <a:br>
              <a:rPr lang="fr-FR" dirty="0"/>
            </a:br>
            <a:br>
              <a:rPr lang="fr-FR" dirty="0"/>
            </a:br>
            <a:endParaRPr lang="fr-FR" dirty="0"/>
          </a:p>
        </p:txBody>
      </p:sp>
      <p:sp>
        <p:nvSpPr>
          <p:cNvPr id="2" name="Espace réservé du numéro de diapositive 1">
            <a:extLst>
              <a:ext uri="{FF2B5EF4-FFF2-40B4-BE49-F238E27FC236}">
                <a16:creationId xmlns:a16="http://schemas.microsoft.com/office/drawing/2014/main" id="{C89A2B68-F172-457F-342B-4531B28D2173}"/>
              </a:ext>
            </a:extLst>
          </p:cNvPr>
          <p:cNvSpPr>
            <a:spLocks noGrp="1"/>
          </p:cNvSpPr>
          <p:nvPr>
            <p:ph type="sldNum" sz="quarter" idx="12"/>
          </p:nvPr>
        </p:nvSpPr>
        <p:spPr/>
        <p:txBody>
          <a:bodyPr/>
          <a:lstStyle/>
          <a:p>
            <a:pPr algn="r"/>
            <a:fld id="{C014DD1E-5D91-48A3-AD6D-45FBA980D106}" type="slidenum">
              <a:rPr lang="fr-FR" smtClean="0"/>
              <a:pPr algn="r"/>
              <a:t>56</a:t>
            </a:fld>
            <a:endParaRPr lang="fr-FR" dirty="0"/>
          </a:p>
        </p:txBody>
      </p:sp>
    </p:spTree>
    <p:extLst>
      <p:ext uri="{BB962C8B-B14F-4D97-AF65-F5344CB8AC3E}">
        <p14:creationId xmlns:p14="http://schemas.microsoft.com/office/powerpoint/2010/main" val="249351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Zones d’intérêts  </a:t>
            </a:r>
          </a:p>
        </p:txBody>
      </p:sp>
      <p:pic>
        <p:nvPicPr>
          <p:cNvPr id="8" name="Espace réservé du contenu 7">
            <a:extLst>
              <a:ext uri="{FF2B5EF4-FFF2-40B4-BE49-F238E27FC236}">
                <a16:creationId xmlns:a16="http://schemas.microsoft.com/office/drawing/2014/main" id="{1D4C81D1-A96D-A62B-C4FE-7A52535FEE47}"/>
              </a:ext>
            </a:extLst>
          </p:cNvPr>
          <p:cNvPicPr>
            <a:picLocks noGrp="1" noChangeAspect="1"/>
          </p:cNvPicPr>
          <p:nvPr>
            <p:ph sz="half" idx="1"/>
          </p:nvPr>
        </p:nvPicPr>
        <p:blipFill>
          <a:blip r:embed="rId3"/>
          <a:stretch>
            <a:fillRect/>
          </a:stretch>
        </p:blipFill>
        <p:spPr>
          <a:xfrm>
            <a:off x="1219200" y="2428684"/>
            <a:ext cx="5078413" cy="3021394"/>
          </a:xfrm>
        </p:spPr>
      </p:pic>
      <p:pic>
        <p:nvPicPr>
          <p:cNvPr id="11" name="Espace réservé du contenu 10">
            <a:extLst>
              <a:ext uri="{FF2B5EF4-FFF2-40B4-BE49-F238E27FC236}">
                <a16:creationId xmlns:a16="http://schemas.microsoft.com/office/drawing/2014/main" id="{8D939EF2-7101-6E37-B00C-38A85436D5CA}"/>
              </a:ext>
            </a:extLst>
          </p:cNvPr>
          <p:cNvPicPr>
            <a:picLocks noGrp="1" noChangeAspect="1"/>
          </p:cNvPicPr>
          <p:nvPr>
            <p:ph sz="half" idx="2"/>
          </p:nvPr>
        </p:nvPicPr>
        <p:blipFill>
          <a:blip r:embed="rId4"/>
          <a:stretch>
            <a:fillRect/>
          </a:stretch>
        </p:blipFill>
        <p:spPr>
          <a:xfrm>
            <a:off x="6500813" y="2020420"/>
            <a:ext cx="5078412" cy="3837922"/>
          </a:xfrm>
        </p:spPr>
      </p:pic>
      <p:sp>
        <p:nvSpPr>
          <p:cNvPr id="13" name="Espace réservé du numéro de diapositive 12">
            <a:extLst>
              <a:ext uri="{FF2B5EF4-FFF2-40B4-BE49-F238E27FC236}">
                <a16:creationId xmlns:a16="http://schemas.microsoft.com/office/drawing/2014/main" id="{A2A997E2-9A5B-C856-699E-6A34FAC00BE4}"/>
              </a:ext>
            </a:extLst>
          </p:cNvPr>
          <p:cNvSpPr>
            <a:spLocks noGrp="1"/>
          </p:cNvSpPr>
          <p:nvPr>
            <p:ph type="sldNum" sz="quarter" idx="12"/>
          </p:nvPr>
        </p:nvSpPr>
        <p:spPr/>
        <p:txBody>
          <a:bodyPr/>
          <a:lstStyle/>
          <a:p>
            <a:pPr algn="r"/>
            <a:fld id="{C014DD1E-5D91-48A3-AD6D-45FBA980D106}" type="slidenum">
              <a:rPr lang="fr-FR" smtClean="0"/>
              <a:pPr algn="r"/>
              <a:t>57</a:t>
            </a:fld>
            <a:endParaRPr lang="fr-FR" dirty="0"/>
          </a:p>
        </p:txBody>
      </p:sp>
    </p:spTree>
    <p:extLst>
      <p:ext uri="{BB962C8B-B14F-4D97-AF65-F5344CB8AC3E}">
        <p14:creationId xmlns:p14="http://schemas.microsoft.com/office/powerpoint/2010/main" val="264358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Zones d’intérêts </a:t>
            </a:r>
          </a:p>
        </p:txBody>
      </p:sp>
      <p:pic>
        <p:nvPicPr>
          <p:cNvPr id="6" name="Espace réservé du contenu 5">
            <a:extLst>
              <a:ext uri="{FF2B5EF4-FFF2-40B4-BE49-F238E27FC236}">
                <a16:creationId xmlns:a16="http://schemas.microsoft.com/office/drawing/2014/main" id="{D5E9A58F-7828-0829-88D9-1D87C0FA633E}"/>
              </a:ext>
            </a:extLst>
          </p:cNvPr>
          <p:cNvPicPr>
            <a:picLocks noGrp="1" noChangeAspect="1"/>
          </p:cNvPicPr>
          <p:nvPr>
            <p:ph idx="1"/>
          </p:nvPr>
        </p:nvPicPr>
        <p:blipFill>
          <a:blip r:embed="rId3"/>
          <a:stretch>
            <a:fillRect/>
          </a:stretch>
        </p:blipFill>
        <p:spPr>
          <a:xfrm>
            <a:off x="3913187" y="1737519"/>
            <a:ext cx="4972050" cy="4391025"/>
          </a:xfrm>
        </p:spPr>
      </p:pic>
      <p:sp>
        <p:nvSpPr>
          <p:cNvPr id="8" name="Espace réservé du numéro de diapositive 7">
            <a:extLst>
              <a:ext uri="{FF2B5EF4-FFF2-40B4-BE49-F238E27FC236}">
                <a16:creationId xmlns:a16="http://schemas.microsoft.com/office/drawing/2014/main" id="{51AFDE3E-FA4F-0081-5278-C192EE1413C6}"/>
              </a:ext>
            </a:extLst>
          </p:cNvPr>
          <p:cNvSpPr>
            <a:spLocks noGrp="1"/>
          </p:cNvSpPr>
          <p:nvPr>
            <p:ph type="sldNum" sz="quarter" idx="12"/>
          </p:nvPr>
        </p:nvSpPr>
        <p:spPr/>
        <p:txBody>
          <a:bodyPr/>
          <a:lstStyle/>
          <a:p>
            <a:pPr algn="r"/>
            <a:fld id="{C014DD1E-5D91-48A3-AD6D-45FBA980D106}" type="slidenum">
              <a:rPr lang="fr-FR" smtClean="0"/>
              <a:pPr algn="r"/>
              <a:t>58</a:t>
            </a:fld>
            <a:endParaRPr lang="fr-FR" dirty="0"/>
          </a:p>
        </p:txBody>
      </p:sp>
    </p:spTree>
    <p:extLst>
      <p:ext uri="{BB962C8B-B14F-4D97-AF65-F5344CB8AC3E}">
        <p14:creationId xmlns:p14="http://schemas.microsoft.com/office/powerpoint/2010/main" val="4285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92500" lnSpcReduction="20000"/>
          </a:bodyPr>
          <a:lstStyle/>
          <a:p>
            <a:r>
              <a:rPr lang="fr-FR" dirty="0"/>
              <a:t>En ce moment, les combats sont principalement à </a:t>
            </a:r>
            <a:r>
              <a:rPr lang="fr-FR" dirty="0" err="1"/>
              <a:t>Bakhmut</a:t>
            </a:r>
            <a:r>
              <a:rPr lang="fr-FR" dirty="0"/>
              <a:t> et </a:t>
            </a:r>
            <a:r>
              <a:rPr lang="fr-FR" dirty="0" err="1"/>
              <a:t>Vouhledar</a:t>
            </a:r>
            <a:endParaRPr lang="fr-FR" dirty="0"/>
          </a:p>
          <a:p>
            <a:r>
              <a:rPr lang="fr-FR" dirty="0"/>
              <a:t>A </a:t>
            </a:r>
            <a:r>
              <a:rPr lang="fr-FR" dirty="0" err="1"/>
              <a:t>Vouhledar</a:t>
            </a:r>
            <a:r>
              <a:rPr lang="fr-FR" dirty="0"/>
              <a:t>, les russes subissent des pertes immenses sans pouvoir avancer</a:t>
            </a:r>
          </a:p>
          <a:p>
            <a:r>
              <a:rPr lang="fr-FR" dirty="0"/>
              <a:t>A </a:t>
            </a:r>
            <a:r>
              <a:rPr lang="fr-FR" dirty="0" err="1"/>
              <a:t>Bakhmut</a:t>
            </a:r>
            <a:r>
              <a:rPr lang="fr-FR" dirty="0"/>
              <a:t>, les russes subissent de lourdes pertes mais arrivent à avancer lentement, bien que le rythme ralentit tandis qu’on voit quelques petites contre-offensives locales ukrainiennes.</a:t>
            </a:r>
          </a:p>
          <a:p>
            <a:r>
              <a:rPr lang="fr-FR" dirty="0"/>
              <a:t>Ont peut voir des </a:t>
            </a:r>
            <a:r>
              <a:rPr lang="fr-FR" dirty="0" err="1"/>
              <a:t>videos</a:t>
            </a:r>
            <a:r>
              <a:rPr lang="fr-FR" dirty="0"/>
              <a:t> de famille de mobilisé russes mécontent de comment sont traité leurs fils: Le plus souvent ce sont des minorités russe ou venant de </a:t>
            </a:r>
            <a:r>
              <a:rPr lang="fr-FR" dirty="0" err="1"/>
              <a:t>regions</a:t>
            </a:r>
            <a:r>
              <a:rPr lang="fr-FR" dirty="0"/>
              <a:t> pauvres russe </a:t>
            </a: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F1F42FCC-4C9F-6C10-D0CF-7AC1E6D469B6}"/>
              </a:ext>
            </a:extLst>
          </p:cNvPr>
          <p:cNvSpPr>
            <a:spLocks noGrp="1"/>
          </p:cNvSpPr>
          <p:nvPr>
            <p:ph type="sldNum" sz="quarter" idx="12"/>
          </p:nvPr>
        </p:nvSpPr>
        <p:spPr/>
        <p:txBody>
          <a:bodyPr/>
          <a:lstStyle/>
          <a:p>
            <a:pPr algn="r"/>
            <a:fld id="{C014DD1E-5D91-48A3-AD6D-45FBA980D106}" type="slidenum">
              <a:rPr lang="fr-FR" smtClean="0"/>
              <a:pPr algn="r"/>
              <a:t>59</a:t>
            </a:fld>
            <a:endParaRPr lang="fr-FR" dirty="0"/>
          </a:p>
        </p:txBody>
      </p:sp>
    </p:spTree>
    <p:extLst>
      <p:ext uri="{BB962C8B-B14F-4D97-AF65-F5344CB8AC3E}">
        <p14:creationId xmlns:p14="http://schemas.microsoft.com/office/powerpoint/2010/main" val="85553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Sites « Lambda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92500" lnSpcReduction="10000"/>
          </a:bodyPr>
          <a:lstStyle/>
          <a:p>
            <a:r>
              <a:rPr lang="fr-FR" dirty="0" err="1"/>
              <a:t>Wikipedia</a:t>
            </a:r>
            <a:r>
              <a:rPr lang="fr-FR" dirty="0"/>
              <a:t>: Résumé sur les sanctions ainsi que sur les aides à l’Ukraine </a:t>
            </a:r>
          </a:p>
          <a:p>
            <a:r>
              <a:rPr lang="fr-FR" dirty="0" err="1"/>
              <a:t>Youtube</a:t>
            </a:r>
            <a:r>
              <a:rPr lang="fr-FR" dirty="0"/>
              <a:t>: </a:t>
            </a:r>
            <a:r>
              <a:rPr lang="fr-FR" dirty="0" err="1"/>
              <a:t>Scrapping</a:t>
            </a:r>
            <a:r>
              <a:rPr lang="fr-FR" dirty="0"/>
              <a:t> et résumé de playlists de chaine de comptes </a:t>
            </a:r>
            <a:r>
              <a:rPr lang="fr-FR" dirty="0" err="1"/>
              <a:t>youtubes</a:t>
            </a:r>
            <a:r>
              <a:rPr lang="fr-FR" dirty="0"/>
              <a:t> consacrée à la guerre en Ukraine</a:t>
            </a:r>
          </a:p>
          <a:p>
            <a:r>
              <a:rPr lang="fr-FR" dirty="0">
                <a:hlinkClick r:id="rId2"/>
              </a:rPr>
              <a:t>https://www.consilium.europa.eu</a:t>
            </a:r>
            <a:r>
              <a:rPr lang="fr-FR" dirty="0"/>
              <a:t> : Données économiques sur les sanctions</a:t>
            </a:r>
          </a:p>
          <a:p>
            <a:r>
              <a:rPr lang="fr-FR" dirty="0"/>
              <a:t>Congrès américain, House of Common, Institutions </a:t>
            </a:r>
            <a:r>
              <a:rPr lang="fr-FR" dirty="0" err="1"/>
              <a:t>européénne</a:t>
            </a:r>
            <a:r>
              <a:rPr lang="fr-FR" dirty="0"/>
              <a:t> </a:t>
            </a:r>
            <a:r>
              <a:rPr lang="fr-FR" dirty="0">
                <a:hlinkClick r:id="rId3"/>
              </a:rPr>
              <a:t>https://www.cbr.ru/eng/press/keypr/#:~:text=Economic%20activity.,Bank%20of%20Russia%20in%20October</a:t>
            </a:r>
            <a:r>
              <a:rPr lang="fr-FR" dirty="0"/>
              <a:t>. : Données économiques sur les sanctions et l’économie russe </a:t>
            </a:r>
          </a:p>
          <a:p>
            <a:pPr marL="0" indent="0">
              <a:buNone/>
            </a:pPr>
            <a:br>
              <a:rPr lang="fr-FR" dirty="0"/>
            </a:br>
            <a:endParaRPr lang="fr-FR" dirty="0"/>
          </a:p>
        </p:txBody>
      </p:sp>
      <p:sp>
        <p:nvSpPr>
          <p:cNvPr id="4" name="Espace réservé du numéro de diapositive 3">
            <a:extLst>
              <a:ext uri="{FF2B5EF4-FFF2-40B4-BE49-F238E27FC236}">
                <a16:creationId xmlns:a16="http://schemas.microsoft.com/office/drawing/2014/main" id="{C70026D0-B36E-4B2F-D568-20E651348D23}"/>
              </a:ext>
            </a:extLst>
          </p:cNvPr>
          <p:cNvSpPr>
            <a:spLocks noGrp="1"/>
          </p:cNvSpPr>
          <p:nvPr>
            <p:ph type="sldNum" sz="quarter" idx="12"/>
          </p:nvPr>
        </p:nvSpPr>
        <p:spPr/>
        <p:txBody>
          <a:bodyPr/>
          <a:lstStyle/>
          <a:p>
            <a:pPr algn="r"/>
            <a:fld id="{C014DD1E-5D91-48A3-AD6D-45FBA980D106}" type="slidenum">
              <a:rPr lang="fr-FR" smtClean="0"/>
              <a:pPr algn="r"/>
              <a:t>6</a:t>
            </a:fld>
            <a:endParaRPr lang="fr-FR" dirty="0"/>
          </a:p>
        </p:txBody>
      </p:sp>
    </p:spTree>
    <p:extLst>
      <p:ext uri="{BB962C8B-B14F-4D97-AF65-F5344CB8AC3E}">
        <p14:creationId xmlns:p14="http://schemas.microsoft.com/office/powerpoint/2010/main" val="117182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En résumé :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55000" lnSpcReduction="20000"/>
          </a:bodyPr>
          <a:lstStyle/>
          <a:p>
            <a:r>
              <a:rPr lang="fr-FR" dirty="0"/>
              <a:t>On remarque une inversion des points forts et des points faibles russe:</a:t>
            </a:r>
          </a:p>
          <a:p>
            <a:pPr lvl="1"/>
            <a:r>
              <a:rPr lang="fr-FR" dirty="0"/>
              <a:t>L’économie russe, considéré comme naine (en dessous de celle de l’Espagne) par rapport à la taille et au potentiel de la Russie, à plutôt bien résister par rapport à la masse de sanction qu’elle subit</a:t>
            </a:r>
          </a:p>
          <a:p>
            <a:pPr lvl="1"/>
            <a:r>
              <a:rPr lang="fr-FR" dirty="0"/>
              <a:t>L’armée russe, considéré comme le cœur de la nouvelle Russie post USSR, elle c’est révélé être complétement dysfonctionnel, avec un renseignement ne cherchant qu’a faire plaisir au politique et des généraux incompétent et corrompu. </a:t>
            </a:r>
          </a:p>
          <a:p>
            <a:r>
              <a:rPr lang="fr-FR" dirty="0"/>
              <a:t>La dépendance de l’EU au Gaz russe c’est révéler être plus facilement dépassable que prévu, le chantage au gaz n’ayant un impact moindre que prévu et temporaire. </a:t>
            </a:r>
          </a:p>
          <a:p>
            <a:r>
              <a:rPr lang="fr-FR" dirty="0"/>
              <a:t>L’aide occidental à été cruciale pour permettre à l’Ukraine de résister pendant toutes cette année. </a:t>
            </a:r>
          </a:p>
          <a:p>
            <a:r>
              <a:rPr lang="fr-FR" dirty="0"/>
              <a:t>Les lances missiles guidés (HIMARS) se sont révéler cruciale pour les conflits modernes </a:t>
            </a:r>
          </a:p>
          <a:p>
            <a:r>
              <a:rPr lang="fr-FR" dirty="0"/>
              <a:t>Les drones de frappe (TB2 turc) se sont révélé peu utile (relégué dans un rôle d’observation) dans le cadre de conflit à haute intensité avec une couverture AA dense, cependant les petits drones artisanaux (ukrainiens) et les drones suicides (les </a:t>
            </a:r>
            <a:r>
              <a:rPr lang="fr-FR" dirty="0" err="1"/>
              <a:t>Shahed</a:t>
            </a:r>
            <a:r>
              <a:rPr lang="fr-FR" dirty="0"/>
              <a:t> iraniens ainsi que les </a:t>
            </a:r>
            <a:r>
              <a:rPr lang="fr-FR" dirty="0" err="1"/>
              <a:t>Lancets</a:t>
            </a:r>
            <a:r>
              <a:rPr lang="fr-FR" dirty="0"/>
              <a:t> russes)  eux se sont montré viable dans ce genre de conflit, car difficilement </a:t>
            </a:r>
            <a:r>
              <a:rPr lang="fr-FR" dirty="0" err="1"/>
              <a:t>interceptables</a:t>
            </a:r>
            <a:endParaRPr lang="fr-FR" dirty="0"/>
          </a:p>
          <a:p>
            <a:r>
              <a:rPr lang="fr-FR" dirty="0"/>
              <a:t>Prochainement ont verra l’efficacité des tanks occidentaux dans le cadre d’un conflit haute intensité </a:t>
            </a: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9BC4DD71-ABDB-2EB1-86A6-09FDC8355E78}"/>
              </a:ext>
            </a:extLst>
          </p:cNvPr>
          <p:cNvSpPr>
            <a:spLocks noGrp="1"/>
          </p:cNvSpPr>
          <p:nvPr>
            <p:ph type="sldNum" sz="quarter" idx="12"/>
          </p:nvPr>
        </p:nvSpPr>
        <p:spPr/>
        <p:txBody>
          <a:bodyPr/>
          <a:lstStyle/>
          <a:p>
            <a:pPr algn="r"/>
            <a:fld id="{C014DD1E-5D91-48A3-AD6D-45FBA980D106}" type="slidenum">
              <a:rPr lang="fr-FR" smtClean="0"/>
              <a:pPr algn="r"/>
              <a:t>60</a:t>
            </a:fld>
            <a:endParaRPr lang="fr-FR" dirty="0"/>
          </a:p>
        </p:txBody>
      </p:sp>
    </p:spTree>
    <p:extLst>
      <p:ext uri="{BB962C8B-B14F-4D97-AF65-F5344CB8AC3E}">
        <p14:creationId xmlns:p14="http://schemas.microsoft.com/office/powerpoint/2010/main" val="104794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Qui va gagner la guerre ?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62500" lnSpcReduction="20000"/>
          </a:bodyPr>
          <a:lstStyle/>
          <a:p>
            <a:r>
              <a:rPr lang="fr-FR" dirty="0"/>
              <a:t>Personnellement, je pense que l’Ukraine va gagner la guerre:</a:t>
            </a:r>
          </a:p>
          <a:p>
            <a:pPr lvl="1"/>
            <a:r>
              <a:rPr lang="fr-FR" dirty="0"/>
              <a:t>La Russie à perdu une part très importante de son matériel militaire actif </a:t>
            </a:r>
          </a:p>
          <a:p>
            <a:pPr lvl="1"/>
            <a:r>
              <a:rPr lang="fr-FR" dirty="0"/>
              <a:t>La Russie à perdu la plupart de ces troupes d’élite et même réguliers et ne se repose désormais que sur les mobilisés et Wagner</a:t>
            </a:r>
          </a:p>
          <a:p>
            <a:pPr lvl="1"/>
            <a:r>
              <a:rPr lang="fr-FR" dirty="0"/>
              <a:t>Les conflits de faction au sein des forces armée russe l’</a:t>
            </a:r>
            <a:r>
              <a:rPr lang="fr-FR" dirty="0" err="1"/>
              <a:t>empèche</a:t>
            </a:r>
            <a:r>
              <a:rPr lang="fr-FR" dirty="0"/>
              <a:t> de capitaliser sur ces succès: les succès de l’un le rendant trop puissant vis-à-vis d’une autre faction</a:t>
            </a:r>
          </a:p>
          <a:p>
            <a:pPr lvl="1"/>
            <a:r>
              <a:rPr lang="fr-FR" dirty="0"/>
              <a:t>Le morale est très bas tandis que cela critique beaucoup les officiers et généraux </a:t>
            </a:r>
          </a:p>
          <a:p>
            <a:pPr lvl="1"/>
            <a:r>
              <a:rPr lang="fr-FR" dirty="0"/>
              <a:t>L’aide occidental est de plus en plus importante et de moins en moins tabou sur la plupart des armement lourd: Tanks et missiles de longue porté ne sont plus tabou, tandis que l’envoi d’avion devient de plus en plus probable</a:t>
            </a:r>
          </a:p>
          <a:p>
            <a:pPr lvl="1"/>
            <a:r>
              <a:rPr lang="fr-FR" dirty="0"/>
              <a:t>L’Ukraine a de nombreuse réserve et entrainé depuis plus longtemps (avec l’aide des occidentaux): </a:t>
            </a:r>
            <a:r>
              <a:rPr lang="fr-FR" dirty="0" err="1"/>
              <a:t>L’ukraine</a:t>
            </a:r>
            <a:r>
              <a:rPr lang="fr-FR" dirty="0"/>
              <a:t> ayant fait une mobilisation générale des le premier jours tandis que la Russie n’en a fait qu’une partielle ainsi que tardivement (suite à la débâcle de Kharkiv en septembre) et à la va vite, souvent en envoyant des mobilisé directement au front soit sans entrainement soit avec un entrainement n’ayant rien a voir (tankiste envoyé comme </a:t>
            </a:r>
            <a:r>
              <a:rPr lang="fr-FR" dirty="0" err="1"/>
              <a:t>infantrie</a:t>
            </a:r>
            <a:r>
              <a:rPr lang="fr-FR" dirty="0"/>
              <a:t> par exemple) </a:t>
            </a:r>
          </a:p>
          <a:p>
            <a:pPr lvl="1"/>
            <a:r>
              <a:rPr lang="fr-FR" dirty="0"/>
              <a:t>Il y a de forte chance que d’ici la fin de l’année, la Russie ne soit plus en état de combattre, se retranchant que dans le Donbass et la Crimée.</a:t>
            </a:r>
          </a:p>
          <a:p>
            <a:pPr lvl="1"/>
            <a:r>
              <a:rPr lang="fr-FR" dirty="0"/>
              <a:t>Cependant une attaque contre la Crimée est trop risquée: la perte de celle-ci signifie la fin de Poutine et il le sait</a:t>
            </a:r>
          </a:p>
          <a:p>
            <a:pPr marL="377886" lvl="1" indent="0">
              <a:buNone/>
            </a:pPr>
            <a:br>
              <a:rPr lang="fr-FR" dirty="0"/>
            </a:br>
            <a:endParaRPr lang="fr-FR" dirty="0"/>
          </a:p>
        </p:txBody>
      </p:sp>
      <p:sp>
        <p:nvSpPr>
          <p:cNvPr id="4" name="Espace réservé du numéro de diapositive 3">
            <a:extLst>
              <a:ext uri="{FF2B5EF4-FFF2-40B4-BE49-F238E27FC236}">
                <a16:creationId xmlns:a16="http://schemas.microsoft.com/office/drawing/2014/main" id="{E99BF5DE-8E7B-AEBE-6C61-2A6A07B2D6D2}"/>
              </a:ext>
            </a:extLst>
          </p:cNvPr>
          <p:cNvSpPr>
            <a:spLocks noGrp="1"/>
          </p:cNvSpPr>
          <p:nvPr>
            <p:ph type="sldNum" sz="quarter" idx="12"/>
          </p:nvPr>
        </p:nvSpPr>
        <p:spPr/>
        <p:txBody>
          <a:bodyPr/>
          <a:lstStyle/>
          <a:p>
            <a:pPr algn="r"/>
            <a:fld id="{C014DD1E-5D91-48A3-AD6D-45FBA980D106}" type="slidenum">
              <a:rPr lang="fr-FR" smtClean="0"/>
              <a:pPr algn="r"/>
              <a:t>61</a:t>
            </a:fld>
            <a:endParaRPr lang="fr-FR" dirty="0"/>
          </a:p>
        </p:txBody>
      </p:sp>
    </p:spTree>
    <p:extLst>
      <p:ext uri="{BB962C8B-B14F-4D97-AF65-F5344CB8AC3E}">
        <p14:creationId xmlns:p14="http://schemas.microsoft.com/office/powerpoint/2010/main" val="398462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Qui va gagner la guerre ?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92500" lnSpcReduction="20000"/>
          </a:bodyPr>
          <a:lstStyle/>
          <a:p>
            <a:r>
              <a:rPr lang="fr-FR" dirty="0"/>
              <a:t>Dans ce scenario, il est très probable que Poutine se fasse renverser, cependant:</a:t>
            </a:r>
          </a:p>
          <a:p>
            <a:pPr lvl="1"/>
            <a:r>
              <a:rPr lang="fr-FR" dirty="0"/>
              <a:t>La fédération de Russie ne se disloquera pas à mon avis: la plupart des républiques « ethniques » sont désormais habité en majorité par des russes ou totalement enclavé par des territoires russes (Tatarstan): La seul zone à risque est la Cis-</a:t>
            </a:r>
            <a:r>
              <a:rPr lang="fr-FR" dirty="0" err="1"/>
              <a:t>caucasie</a:t>
            </a:r>
            <a:r>
              <a:rPr lang="fr-FR" dirty="0"/>
              <a:t> (Caucase russe: </a:t>
            </a:r>
            <a:r>
              <a:rPr lang="fr-FR" dirty="0" err="1"/>
              <a:t>Dagestan</a:t>
            </a:r>
            <a:r>
              <a:rPr lang="fr-FR" dirty="0"/>
              <a:t>, </a:t>
            </a:r>
            <a:r>
              <a:rPr lang="fr-FR" dirty="0" err="1"/>
              <a:t>Tchechenie</a:t>
            </a:r>
            <a:r>
              <a:rPr lang="fr-FR" dirty="0"/>
              <a:t> etc..)</a:t>
            </a:r>
          </a:p>
          <a:p>
            <a:pPr lvl="1"/>
            <a:r>
              <a:rPr lang="fr-FR" dirty="0"/>
              <a:t>Une guerre civile est peu probable car n’allant dans l’intérêt de personne et trop risquée (stock d’arme nucléaire le plus important au monde) </a:t>
            </a:r>
          </a:p>
          <a:p>
            <a:pPr lvl="1"/>
            <a:r>
              <a:rPr lang="fr-FR" dirty="0"/>
              <a:t>Le renversement de Poutine ne rendra sans doute pas la Russie démocratique: Il est probable que soit l’armée, soit le FSB ou soit les oligarques prennent le pouvoir dans ce cas. Il y a également un risque non nul que des radicaux revanchistes comme Wagner (</a:t>
            </a:r>
            <a:r>
              <a:rPr lang="fr-FR" dirty="0" err="1"/>
              <a:t>Prighozin</a:t>
            </a:r>
            <a:r>
              <a:rPr lang="fr-FR" dirty="0"/>
              <a:t>), les </a:t>
            </a:r>
            <a:r>
              <a:rPr lang="fr-FR" dirty="0" err="1"/>
              <a:t>partisants</a:t>
            </a:r>
            <a:r>
              <a:rPr lang="fr-FR" dirty="0"/>
              <a:t> de </a:t>
            </a:r>
            <a:r>
              <a:rPr lang="fr-FR" dirty="0" err="1"/>
              <a:t>Dougine</a:t>
            </a:r>
            <a:r>
              <a:rPr lang="fr-FR" dirty="0"/>
              <a:t> </a:t>
            </a:r>
            <a:r>
              <a:rPr lang="fr-FR" dirty="0">
                <a:hlinkClick r:id="rId2"/>
              </a:rPr>
              <a:t>https://fr.wikipedia.org/wiki/Alexandre_Douguine</a:t>
            </a:r>
            <a:r>
              <a:rPr lang="fr-FR" dirty="0"/>
              <a:t> ou des nationalistes proche </a:t>
            </a:r>
            <a:r>
              <a:rPr lang="fr-FR" dirty="0" err="1"/>
              <a:t>ideologiquement</a:t>
            </a:r>
            <a:r>
              <a:rPr lang="fr-FR" dirty="0"/>
              <a:t> d’Igor </a:t>
            </a:r>
            <a:r>
              <a:rPr lang="fr-FR" dirty="0" err="1"/>
              <a:t>Girkin</a:t>
            </a:r>
            <a:r>
              <a:rPr lang="fr-FR" dirty="0"/>
              <a:t> arrive au pouvoir </a:t>
            </a:r>
          </a:p>
          <a:p>
            <a:pPr marL="377886" lvl="1" indent="0">
              <a:buNone/>
            </a:pPr>
            <a:br>
              <a:rPr lang="fr-FR" dirty="0"/>
            </a:br>
            <a:endParaRPr lang="fr-FR" dirty="0"/>
          </a:p>
        </p:txBody>
      </p:sp>
      <p:sp>
        <p:nvSpPr>
          <p:cNvPr id="4" name="Espace réservé du numéro de diapositive 3">
            <a:extLst>
              <a:ext uri="{FF2B5EF4-FFF2-40B4-BE49-F238E27FC236}">
                <a16:creationId xmlns:a16="http://schemas.microsoft.com/office/drawing/2014/main" id="{7A39D4AD-CF12-CF4B-C98A-9893AA07D9CF}"/>
              </a:ext>
            </a:extLst>
          </p:cNvPr>
          <p:cNvSpPr>
            <a:spLocks noGrp="1"/>
          </p:cNvSpPr>
          <p:nvPr>
            <p:ph type="sldNum" sz="quarter" idx="12"/>
          </p:nvPr>
        </p:nvSpPr>
        <p:spPr/>
        <p:txBody>
          <a:bodyPr/>
          <a:lstStyle/>
          <a:p>
            <a:pPr algn="r"/>
            <a:fld id="{C014DD1E-5D91-48A3-AD6D-45FBA980D106}" type="slidenum">
              <a:rPr lang="fr-FR" smtClean="0"/>
              <a:pPr algn="r"/>
              <a:t>62</a:t>
            </a:fld>
            <a:endParaRPr lang="fr-FR" dirty="0"/>
          </a:p>
        </p:txBody>
      </p:sp>
    </p:spTree>
    <p:extLst>
      <p:ext uri="{BB962C8B-B14F-4D97-AF65-F5344CB8AC3E}">
        <p14:creationId xmlns:p14="http://schemas.microsoft.com/office/powerpoint/2010/main" val="249786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Qui va gagner la guerre ? </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a:bodyPr>
          <a:lstStyle/>
          <a:p>
            <a:r>
              <a:rPr lang="fr-FR" dirty="0"/>
              <a:t>Il est cependant possible, bien que peu probable désormais, que la Russie réussisse à obtenir une victoire limité: </a:t>
            </a:r>
          </a:p>
          <a:p>
            <a:pPr lvl="1"/>
            <a:r>
              <a:rPr lang="fr-FR" dirty="0"/>
              <a:t>Dans ce cas Poutine pourra, difficilement, ce maintenir au Pouvoir, tous comme Staline avait réussi a le faire apres la guerre d’Hiver en Finlande (qui ressemble beaucoup au conflit en Ukraine, mais cette fois les occidentaux aide le pays </a:t>
            </a:r>
            <a:r>
              <a:rPr lang="fr-FR" dirty="0" err="1"/>
              <a:t>aggressé</a:t>
            </a:r>
            <a:r>
              <a:rPr lang="fr-FR" dirty="0"/>
              <a:t> ) </a:t>
            </a:r>
          </a:p>
          <a:p>
            <a:pPr lvl="1"/>
            <a:r>
              <a:rPr lang="fr-FR" dirty="0"/>
              <a:t>Ce sera une victoire à la Pyrrhus dont l’armée russe ne se remettra pas avant au moins plusieurs année. La Russie elle sera isolé. </a:t>
            </a:r>
          </a:p>
          <a:p>
            <a:pPr lvl="1"/>
            <a:r>
              <a:rPr lang="fr-FR" dirty="0"/>
              <a:t>Il n’est pas improbable qu’une nouvelle guerre se </a:t>
            </a:r>
            <a:r>
              <a:rPr lang="fr-FR" dirty="0" err="1"/>
              <a:t>declenche</a:t>
            </a:r>
            <a:r>
              <a:rPr lang="fr-FR" dirty="0"/>
              <a:t> 10-20 ans apres la fin de celle-ci dans ce scenario   </a:t>
            </a:r>
            <a:br>
              <a:rPr lang="fr-FR" dirty="0"/>
            </a:br>
            <a:endParaRPr lang="fr-FR" dirty="0"/>
          </a:p>
        </p:txBody>
      </p:sp>
      <p:sp>
        <p:nvSpPr>
          <p:cNvPr id="4" name="Espace réservé du numéro de diapositive 3">
            <a:extLst>
              <a:ext uri="{FF2B5EF4-FFF2-40B4-BE49-F238E27FC236}">
                <a16:creationId xmlns:a16="http://schemas.microsoft.com/office/drawing/2014/main" id="{A676A0C8-B76C-EE00-D1AB-A3056748693E}"/>
              </a:ext>
            </a:extLst>
          </p:cNvPr>
          <p:cNvSpPr>
            <a:spLocks noGrp="1"/>
          </p:cNvSpPr>
          <p:nvPr>
            <p:ph type="sldNum" sz="quarter" idx="12"/>
          </p:nvPr>
        </p:nvSpPr>
        <p:spPr/>
        <p:txBody>
          <a:bodyPr/>
          <a:lstStyle/>
          <a:p>
            <a:pPr algn="r"/>
            <a:fld id="{C014DD1E-5D91-48A3-AD6D-45FBA980D106}" type="slidenum">
              <a:rPr lang="fr-FR" smtClean="0"/>
              <a:pPr algn="r"/>
              <a:t>63</a:t>
            </a:fld>
            <a:endParaRPr lang="fr-FR" dirty="0"/>
          </a:p>
        </p:txBody>
      </p:sp>
    </p:spTree>
    <p:extLst>
      <p:ext uri="{BB962C8B-B14F-4D97-AF65-F5344CB8AC3E}">
        <p14:creationId xmlns:p14="http://schemas.microsoft.com/office/powerpoint/2010/main" val="38668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8EA63-479B-3D0B-2581-E882F94E187B}"/>
              </a:ext>
            </a:extLst>
          </p:cNvPr>
          <p:cNvSpPr>
            <a:spLocks noGrp="1"/>
          </p:cNvSpPr>
          <p:nvPr>
            <p:ph type="title"/>
          </p:nvPr>
        </p:nvSpPr>
        <p:spPr/>
        <p:txBody>
          <a:bodyPr/>
          <a:lstStyle/>
          <a:p>
            <a:r>
              <a:rPr lang="fr-FR" dirty="0"/>
              <a:t>Remarques</a:t>
            </a:r>
          </a:p>
        </p:txBody>
      </p:sp>
      <p:sp>
        <p:nvSpPr>
          <p:cNvPr id="3" name="Espace réservé du contenu 2">
            <a:extLst>
              <a:ext uri="{FF2B5EF4-FFF2-40B4-BE49-F238E27FC236}">
                <a16:creationId xmlns:a16="http://schemas.microsoft.com/office/drawing/2014/main" id="{0577CE7B-5848-41A2-F703-531BF89630A9}"/>
              </a:ext>
            </a:extLst>
          </p:cNvPr>
          <p:cNvSpPr>
            <a:spLocks noGrp="1"/>
          </p:cNvSpPr>
          <p:nvPr>
            <p:ph idx="1"/>
          </p:nvPr>
        </p:nvSpPr>
        <p:spPr/>
        <p:txBody>
          <a:bodyPr>
            <a:normAutofit fontScale="55000" lnSpcReduction="20000"/>
          </a:bodyPr>
          <a:lstStyle/>
          <a:p>
            <a:r>
              <a:rPr lang="fr-FR" dirty="0"/>
              <a:t>Il est intéressant de noter que l’OTAN aide l’Ukraine, un pays non membre, mais que le CSTO , l’</a:t>
            </a:r>
            <a:r>
              <a:rPr lang="fr-FR" dirty="0" err="1"/>
              <a:t>equivalent</a:t>
            </a:r>
            <a:r>
              <a:rPr lang="fr-FR" dirty="0"/>
              <a:t> de l’OTAN version Russe,  n’aide pas du tous la Russie (excepté la Biélorussie, cas à part car en Union économique avec la Russie): Le Kazakhstan s’éloignant de la Russie et refusant de soutenir même diplomatiquement son opération: </a:t>
            </a:r>
            <a:r>
              <a:rPr lang="fr-FR" dirty="0">
                <a:hlinkClick r:id="rId2"/>
              </a:rPr>
              <a:t>Kazakhstan closes </a:t>
            </a:r>
            <a:r>
              <a:rPr lang="fr-FR" dirty="0" err="1">
                <a:hlinkClick r:id="rId2"/>
              </a:rPr>
              <a:t>trade</a:t>
            </a:r>
            <a:r>
              <a:rPr lang="fr-FR" dirty="0">
                <a:hlinkClick r:id="rId2"/>
              </a:rPr>
              <a:t> mission in </a:t>
            </a:r>
            <a:r>
              <a:rPr lang="fr-FR" dirty="0" err="1">
                <a:hlinkClick r:id="rId2"/>
              </a:rPr>
              <a:t>Russia</a:t>
            </a:r>
            <a:r>
              <a:rPr lang="fr-FR" dirty="0">
                <a:hlinkClick r:id="rId2"/>
              </a:rPr>
              <a:t> </a:t>
            </a:r>
            <a:r>
              <a:rPr lang="fr-FR" dirty="0" err="1">
                <a:hlinkClick r:id="rId2"/>
              </a:rPr>
              <a:t>during</a:t>
            </a:r>
            <a:r>
              <a:rPr lang="fr-FR" dirty="0">
                <a:hlinkClick r:id="rId2"/>
              </a:rPr>
              <a:t> PM </a:t>
            </a:r>
            <a:r>
              <a:rPr lang="fr-FR" dirty="0" err="1">
                <a:hlinkClick r:id="rId2"/>
              </a:rPr>
              <a:t>Mishustin’s</a:t>
            </a:r>
            <a:r>
              <a:rPr lang="fr-FR" dirty="0">
                <a:hlinkClick r:id="rId2"/>
              </a:rPr>
              <a:t> </a:t>
            </a:r>
            <a:r>
              <a:rPr lang="fr-FR" dirty="0" err="1">
                <a:hlinkClick r:id="rId2"/>
              </a:rPr>
              <a:t>visit</a:t>
            </a:r>
            <a:r>
              <a:rPr lang="fr-FR" dirty="0">
                <a:hlinkClick r:id="rId2"/>
              </a:rPr>
              <a:t> – EURACTIV.com</a:t>
            </a:r>
            <a:r>
              <a:rPr lang="fr-FR" dirty="0"/>
              <a:t>   </a:t>
            </a:r>
            <a:r>
              <a:rPr lang="fr-FR" dirty="0">
                <a:hlinkClick r:id="rId3"/>
              </a:rPr>
              <a:t>https://foreignpolicy.com/2022/09/16/kazakhstan-russia-ukraine-war/</a:t>
            </a:r>
            <a:r>
              <a:rPr lang="fr-FR" dirty="0"/>
              <a:t>   tandis que l’Arménie elle à publiquement humilié le CSTO, </a:t>
            </a:r>
            <a:r>
              <a:rPr lang="fr-FR" dirty="0">
                <a:hlinkClick r:id="rId4"/>
              </a:rPr>
              <a:t>https://eurasianet.org/armenia-refuses-to-host-csto-exercises</a:t>
            </a:r>
            <a:r>
              <a:rPr lang="fr-FR" dirty="0"/>
              <a:t>  </a:t>
            </a:r>
            <a:r>
              <a:rPr lang="fr-FR" dirty="0">
                <a:hlinkClick r:id="rId5"/>
              </a:rPr>
              <a:t>https://interfax.com/newsroom/top-stories/85309/</a:t>
            </a:r>
            <a:r>
              <a:rPr lang="fr-FR" dirty="0"/>
              <a:t> en représailles à la non-assistance russe (voir sabotage, quand on voit la ressemblance de profil entre </a:t>
            </a:r>
            <a:r>
              <a:rPr lang="fr-FR" dirty="0" err="1"/>
              <a:t>Zelensky</a:t>
            </a:r>
            <a:r>
              <a:rPr lang="fr-FR" dirty="0"/>
              <a:t> et le premier ministre arménien) dans son conflit au Haut Karabakh, comme confirmé par Macron </a:t>
            </a:r>
            <a:r>
              <a:rPr lang="fr-FR" dirty="0">
                <a:hlinkClick r:id="rId6"/>
              </a:rPr>
              <a:t>https://www.france24.com/fr/asie-pacifique/20221014-moscou-et-bakou-s-en-prennent-aux-d%C3%A9clarations-de-macron-sur-le-haut-karabakh</a:t>
            </a:r>
            <a:r>
              <a:rPr lang="fr-FR" dirty="0"/>
              <a:t>  et que 2 autres pays du CSTO sont ouvertement en conflit armé. </a:t>
            </a:r>
            <a:r>
              <a:rPr lang="fr-FR" dirty="0">
                <a:hlinkClick r:id="rId7"/>
              </a:rPr>
              <a:t>https://fr.wikipedia.org/wiki/Affrontements_de_2022_entre_le_Kirghizistan_et_le_Tadjikistan</a:t>
            </a:r>
            <a:endParaRPr lang="fr-FR" dirty="0"/>
          </a:p>
          <a:p>
            <a:r>
              <a:rPr lang="fr-FR" dirty="0"/>
              <a:t>Seul l’Iran (et peut être la Corée du Nord) ont soutenu militairement la Russie, sans doute pour un échange de technologie </a:t>
            </a:r>
            <a:r>
              <a:rPr lang="fr-FR" dirty="0">
                <a:hlinkClick r:id="rId8"/>
              </a:rPr>
              <a:t>https://www.middleeasteye.net/news/iran-russia-potential-purchase-su-35-what-mean-region</a:t>
            </a:r>
            <a:r>
              <a:rPr lang="fr-FR" dirty="0"/>
              <a:t>  </a:t>
            </a:r>
            <a:r>
              <a:rPr lang="fr-FR" dirty="0">
                <a:hlinkClick r:id="rId9"/>
              </a:rPr>
              <a:t>https://news.sky.com/story/russia-gave-eur140m-and-captured-western-weapons-to-iran-in-return-for-deadly-drones-source-claims-12741742</a:t>
            </a:r>
            <a:r>
              <a:rPr lang="fr-FR" dirty="0"/>
              <a:t>  </a:t>
            </a:r>
            <a:r>
              <a:rPr lang="fr-FR" dirty="0">
                <a:hlinkClick r:id="rId10"/>
              </a:rPr>
              <a:t>https://www.commonspace.eu/news/did-russia-give-iran-technology-hypersonic-ballistic-missile</a:t>
            </a:r>
            <a:r>
              <a:rPr lang="fr-FR" dirty="0"/>
              <a:t>  https://hamodia.com/2022/12/26/israeli-officials-worry-iran-could-get-russian-hypersonic-missiles-as-collaboration-grows/</a:t>
            </a:r>
          </a:p>
          <a:p>
            <a:pPr marL="0" indent="0">
              <a:buNone/>
            </a:pPr>
            <a:br>
              <a:rPr lang="fr-FR" dirty="0"/>
            </a:b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841E547B-9CFB-A6B6-C9E1-3820FD82FA67}"/>
              </a:ext>
            </a:extLst>
          </p:cNvPr>
          <p:cNvSpPr>
            <a:spLocks noGrp="1"/>
          </p:cNvSpPr>
          <p:nvPr>
            <p:ph type="sldNum" sz="quarter" idx="12"/>
          </p:nvPr>
        </p:nvSpPr>
        <p:spPr/>
        <p:txBody>
          <a:bodyPr/>
          <a:lstStyle/>
          <a:p>
            <a:pPr algn="r"/>
            <a:fld id="{C014DD1E-5D91-48A3-AD6D-45FBA980D106}" type="slidenum">
              <a:rPr lang="fr-FR" smtClean="0"/>
              <a:pPr algn="r"/>
              <a:t>64</a:t>
            </a:fld>
            <a:endParaRPr lang="fr-FR" dirty="0"/>
          </a:p>
        </p:txBody>
      </p:sp>
    </p:spTree>
    <p:extLst>
      <p:ext uri="{BB962C8B-B14F-4D97-AF65-F5344CB8AC3E}">
        <p14:creationId xmlns:p14="http://schemas.microsoft.com/office/powerpoint/2010/main" val="5355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F4084-9713-D2F2-645E-7289025C6329}"/>
              </a:ext>
            </a:extLst>
          </p:cNvPr>
          <p:cNvSpPr>
            <a:spLocks noGrp="1"/>
          </p:cNvSpPr>
          <p:nvPr>
            <p:ph type="title"/>
          </p:nvPr>
        </p:nvSpPr>
        <p:spPr/>
        <p:txBody>
          <a:bodyPr/>
          <a:lstStyle/>
          <a:p>
            <a:r>
              <a:rPr lang="fr-FR" dirty="0"/>
              <a:t>Programme </a:t>
            </a:r>
            <a:r>
              <a:rPr lang="fr-FR" dirty="0" err="1"/>
              <a:t>Scrapping</a:t>
            </a:r>
            <a:endParaRPr lang="fr-FR" dirty="0"/>
          </a:p>
        </p:txBody>
      </p:sp>
      <p:sp>
        <p:nvSpPr>
          <p:cNvPr id="3" name="Espace réservé du contenu 2">
            <a:extLst>
              <a:ext uri="{FF2B5EF4-FFF2-40B4-BE49-F238E27FC236}">
                <a16:creationId xmlns:a16="http://schemas.microsoft.com/office/drawing/2014/main" id="{4C0B18F6-3B4E-A3C5-4240-AA89774773BC}"/>
              </a:ext>
            </a:extLst>
          </p:cNvPr>
          <p:cNvSpPr>
            <a:spLocks noGrp="1"/>
          </p:cNvSpPr>
          <p:nvPr>
            <p:ph idx="1"/>
          </p:nvPr>
        </p:nvSpPr>
        <p:spPr/>
        <p:txBody>
          <a:bodyPr>
            <a:normAutofit fontScale="47500" lnSpcReduction="20000"/>
          </a:bodyPr>
          <a:lstStyle/>
          <a:p>
            <a:pPr marL="0" indent="0">
              <a:buNone/>
            </a:pPr>
            <a:r>
              <a:rPr lang="fr-FR" dirty="0"/>
              <a:t>Ensemble de 12 scripts indépendants: </a:t>
            </a:r>
          </a:p>
          <a:p>
            <a:r>
              <a:rPr lang="fr-FR" dirty="0"/>
              <a:t>1: CsvEconomieStatistique.py</a:t>
            </a:r>
          </a:p>
          <a:p>
            <a:r>
              <a:rPr lang="fr-FR" dirty="0"/>
              <a:t>2: ExcelSupportTrackerKielInstitute.py</a:t>
            </a:r>
          </a:p>
          <a:p>
            <a:r>
              <a:rPr lang="fr-FR" dirty="0"/>
              <a:t>3: JsonCivilianLosesBellingcatAnalysis.py</a:t>
            </a:r>
          </a:p>
          <a:p>
            <a:r>
              <a:rPr lang="fr-FR" dirty="0"/>
              <a:t>4: MilitaryUnit.py</a:t>
            </a:r>
          </a:p>
          <a:p>
            <a:r>
              <a:rPr lang="fr-FR" dirty="0"/>
              <a:t>5: scrapperLiveuamapAllDays.py</a:t>
            </a:r>
          </a:p>
          <a:p>
            <a:r>
              <a:rPr lang="fr-FR" dirty="0"/>
              <a:t>6: ScrapperOryx.py</a:t>
            </a:r>
          </a:p>
          <a:p>
            <a:r>
              <a:rPr lang="fr-FR" dirty="0"/>
              <a:t>7: ScrapperTwitterUkraine.py</a:t>
            </a:r>
          </a:p>
          <a:p>
            <a:r>
              <a:rPr lang="fr-FR" dirty="0"/>
              <a:t>8: ScrapperWarSpotting.py</a:t>
            </a:r>
          </a:p>
          <a:p>
            <a:r>
              <a:rPr lang="fr-FR" dirty="0"/>
              <a:t>9: scrapperWikipedia.py</a:t>
            </a:r>
          </a:p>
          <a:p>
            <a:r>
              <a:rPr lang="fr-FR" dirty="0"/>
              <a:t>10: scrapperYoutube.py</a:t>
            </a:r>
          </a:p>
          <a:p>
            <a:r>
              <a:rPr lang="fr-FR" dirty="0"/>
              <a:t>11: scrapperPDFLocal.py</a:t>
            </a:r>
          </a:p>
          <a:p>
            <a:r>
              <a:rPr lang="fr-FR" dirty="0"/>
              <a:t>12: MapEventUkraine.py</a:t>
            </a:r>
          </a:p>
        </p:txBody>
      </p:sp>
      <p:sp>
        <p:nvSpPr>
          <p:cNvPr id="4" name="Espace réservé du numéro de diapositive 3">
            <a:extLst>
              <a:ext uri="{FF2B5EF4-FFF2-40B4-BE49-F238E27FC236}">
                <a16:creationId xmlns:a16="http://schemas.microsoft.com/office/drawing/2014/main" id="{D4B4ACA2-B6CA-0F25-1CCA-0A17084A2D9F}"/>
              </a:ext>
            </a:extLst>
          </p:cNvPr>
          <p:cNvSpPr>
            <a:spLocks noGrp="1"/>
          </p:cNvSpPr>
          <p:nvPr>
            <p:ph type="sldNum" sz="quarter" idx="12"/>
          </p:nvPr>
        </p:nvSpPr>
        <p:spPr/>
        <p:txBody>
          <a:bodyPr/>
          <a:lstStyle/>
          <a:p>
            <a:pPr algn="r"/>
            <a:fld id="{C014DD1E-5D91-48A3-AD6D-45FBA980D106}" type="slidenum">
              <a:rPr lang="fr-FR" smtClean="0"/>
              <a:pPr algn="r"/>
              <a:t>7</a:t>
            </a:fld>
            <a:endParaRPr lang="fr-FR" dirty="0"/>
          </a:p>
        </p:txBody>
      </p:sp>
    </p:spTree>
    <p:extLst>
      <p:ext uri="{BB962C8B-B14F-4D97-AF65-F5344CB8AC3E}">
        <p14:creationId xmlns:p14="http://schemas.microsoft.com/office/powerpoint/2010/main" val="17239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3790156" y="2220057"/>
            <a:ext cx="10360501" cy="1223963"/>
          </a:xfrm>
        </p:spPr>
        <p:txBody>
          <a:bodyPr rtlCol="0"/>
          <a:lstStyle/>
          <a:p>
            <a:pPr rtl="0"/>
            <a:r>
              <a:rPr lang="fr-FR" dirty="0"/>
              <a:t>I: Script 1: </a:t>
            </a:r>
            <a:r>
              <a:rPr lang="fr-FR" dirty="0" err="1"/>
              <a:t>CsvEconomieStatistique</a:t>
            </a:r>
            <a:endParaRPr lang="fr-FR" dirty="0"/>
          </a:p>
        </p:txBody>
      </p:sp>
      <p:sp>
        <p:nvSpPr>
          <p:cNvPr id="2" name="Espace réservé du numéro de diapositive 1">
            <a:extLst>
              <a:ext uri="{FF2B5EF4-FFF2-40B4-BE49-F238E27FC236}">
                <a16:creationId xmlns:a16="http://schemas.microsoft.com/office/drawing/2014/main" id="{88142DD1-BCA0-CC14-97F8-64DD774D91D9}"/>
              </a:ext>
            </a:extLst>
          </p:cNvPr>
          <p:cNvSpPr>
            <a:spLocks noGrp="1"/>
          </p:cNvSpPr>
          <p:nvPr>
            <p:ph type="sldNum" sz="quarter" idx="12"/>
          </p:nvPr>
        </p:nvSpPr>
        <p:spPr/>
        <p:txBody>
          <a:bodyPr/>
          <a:lstStyle/>
          <a:p>
            <a:pPr algn="r"/>
            <a:fld id="{C014DD1E-5D91-48A3-AD6D-45FBA980D106}" type="slidenum">
              <a:rPr lang="fr-FR" smtClean="0"/>
              <a:pPr algn="r"/>
              <a:t>8</a:t>
            </a:fld>
            <a:endParaRPr lang="fr-FR" dirty="0"/>
          </a:p>
        </p:txBody>
      </p:sp>
    </p:spTree>
    <p:extLst>
      <p:ext uri="{BB962C8B-B14F-4D97-AF65-F5344CB8AC3E}">
        <p14:creationId xmlns:p14="http://schemas.microsoft.com/office/powerpoint/2010/main" val="195214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Perspectives économiques</a:t>
            </a:r>
          </a:p>
        </p:txBody>
      </p:sp>
      <p:pic>
        <p:nvPicPr>
          <p:cNvPr id="8" name="Espace réservé du contenu 7">
            <a:extLst>
              <a:ext uri="{FF2B5EF4-FFF2-40B4-BE49-F238E27FC236}">
                <a16:creationId xmlns:a16="http://schemas.microsoft.com/office/drawing/2014/main" id="{91673419-B4BA-81E8-1364-C6927B8C3285}"/>
              </a:ext>
            </a:extLst>
          </p:cNvPr>
          <p:cNvPicPr>
            <a:picLocks noGrp="1" noChangeAspect="1"/>
          </p:cNvPicPr>
          <p:nvPr>
            <p:ph sz="half" idx="1"/>
          </p:nvPr>
        </p:nvPicPr>
        <p:blipFill>
          <a:blip r:embed="rId3"/>
          <a:stretch>
            <a:fillRect/>
          </a:stretch>
        </p:blipFill>
        <p:spPr>
          <a:xfrm>
            <a:off x="1219200" y="2980164"/>
            <a:ext cx="5078413" cy="1918435"/>
          </a:xfrm>
        </p:spPr>
      </p:pic>
      <p:pic>
        <p:nvPicPr>
          <p:cNvPr id="10" name="Espace réservé du contenu 9">
            <a:extLst>
              <a:ext uri="{FF2B5EF4-FFF2-40B4-BE49-F238E27FC236}">
                <a16:creationId xmlns:a16="http://schemas.microsoft.com/office/drawing/2014/main" id="{FBBC332F-7225-52DF-C28A-7BC9D9C31519}"/>
              </a:ext>
            </a:extLst>
          </p:cNvPr>
          <p:cNvPicPr>
            <a:picLocks noGrp="1" noChangeAspect="1"/>
          </p:cNvPicPr>
          <p:nvPr>
            <p:ph sz="half" idx="2"/>
          </p:nvPr>
        </p:nvPicPr>
        <p:blipFill>
          <a:blip r:embed="rId4"/>
          <a:stretch>
            <a:fillRect/>
          </a:stretch>
        </p:blipFill>
        <p:spPr>
          <a:xfrm>
            <a:off x="6500813" y="2828222"/>
            <a:ext cx="5078412" cy="2222319"/>
          </a:xfrm>
        </p:spPr>
      </p:pic>
      <p:sp>
        <p:nvSpPr>
          <p:cNvPr id="3" name="Espace réservé du numéro de diapositive 2">
            <a:extLst>
              <a:ext uri="{FF2B5EF4-FFF2-40B4-BE49-F238E27FC236}">
                <a16:creationId xmlns:a16="http://schemas.microsoft.com/office/drawing/2014/main" id="{D64B8680-D8DB-2245-A95C-E6322342FD78}"/>
              </a:ext>
            </a:extLst>
          </p:cNvPr>
          <p:cNvSpPr>
            <a:spLocks noGrp="1"/>
          </p:cNvSpPr>
          <p:nvPr>
            <p:ph type="sldNum" sz="quarter" idx="12"/>
          </p:nvPr>
        </p:nvSpPr>
        <p:spPr/>
        <p:txBody>
          <a:bodyPr/>
          <a:lstStyle/>
          <a:p>
            <a:pPr algn="r"/>
            <a:fld id="{C014DD1E-5D91-48A3-AD6D-45FBA980D106}" type="slidenum">
              <a:rPr lang="fr-FR" smtClean="0"/>
              <a:pPr algn="r"/>
              <a:t>9</a:t>
            </a:fld>
            <a:endParaRPr lang="fr-FR" dirty="0"/>
          </a:p>
        </p:txBody>
      </p:sp>
    </p:spTree>
    <p:extLst>
      <p:ext uri="{BB962C8B-B14F-4D97-AF65-F5344CB8AC3E}">
        <p14:creationId xmlns:p14="http://schemas.microsoft.com/office/powerpoint/2010/main" val="317644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nologie 16: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_9533257_TF02787990_TF02787990.potx" id="{ABCB071B-19A3-44BE-B302-F4BBE7E3E2D5}" vid="{F4600F28-01B2-4FC5-9857-5FFF9F08051B}"/>
    </a:ext>
  </a:extLst>
</a:theme>
</file>

<file path=ppt/theme/theme2.xml><?xml version="1.0" encoding="utf-8"?>
<a:theme xmlns:a="http://schemas.openxmlformats.org/drawingml/2006/main" name="Thèm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hèm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Présentation Circuit à trois lignes (grand écran)</Template>
  <TotalTime>883</TotalTime>
  <Words>4485</Words>
  <Application>Microsoft Office PowerPoint</Application>
  <PresentationFormat>Personnalisé</PresentationFormat>
  <Paragraphs>312</Paragraphs>
  <Slides>64</Slides>
  <Notes>42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64</vt:i4>
      </vt:variant>
    </vt:vector>
  </HeadingPairs>
  <TitlesOfParts>
    <vt:vector size="68" baseType="lpstr">
      <vt:lpstr>Arial</vt:lpstr>
      <vt:lpstr>Calibri</vt:lpstr>
      <vt:lpstr>Roboto</vt:lpstr>
      <vt:lpstr>Technologie 16:9</vt:lpstr>
      <vt:lpstr>Rapport Projet OSINT</vt:lpstr>
      <vt:lpstr>Sommaire</vt:lpstr>
      <vt:lpstr>Introduction: Liste des sites utilisés </vt:lpstr>
      <vt:lpstr>Sites OSINT</vt:lpstr>
      <vt:lpstr>Sites OSINT</vt:lpstr>
      <vt:lpstr>Sites « Lambda »</vt:lpstr>
      <vt:lpstr>Programme Scrapping</vt:lpstr>
      <vt:lpstr>I: Script 1: CsvEconomieStatistique</vt:lpstr>
      <vt:lpstr>Perspectives économiques</vt:lpstr>
      <vt:lpstr>Conclusion: </vt:lpstr>
      <vt:lpstr>Gaz Russe: arme efficace ? </vt:lpstr>
      <vt:lpstr>II: Script 2: ExcelSupportTrackerKielInstitute.py </vt:lpstr>
      <vt:lpstr>Aide à l’Ukraine </vt:lpstr>
      <vt:lpstr>Aide à l’Ukraine </vt:lpstr>
      <vt:lpstr>Fourniture d’arme à l’Ukraine </vt:lpstr>
      <vt:lpstr>Conclusion: </vt:lpstr>
      <vt:lpstr>III: Script 3: JsonCivilianLosesBellingcatAnalysis.py  </vt:lpstr>
      <vt:lpstr>Statistique </vt:lpstr>
      <vt:lpstr>Statistique </vt:lpstr>
      <vt:lpstr>Cartes: </vt:lpstr>
      <vt:lpstr>Conclusion: </vt:lpstr>
      <vt:lpstr>IV: Script 4: scrapperLiveuamapAllDays.py   </vt:lpstr>
      <vt:lpstr>Localisation des unités russe à Kiev et Kherson</vt:lpstr>
      <vt:lpstr>Conclusion: </vt:lpstr>
      <vt:lpstr>V: Script 5: MilitaryUnit.py  </vt:lpstr>
      <vt:lpstr>Exemple: </vt:lpstr>
      <vt:lpstr>Conclusion: </vt:lpstr>
      <vt:lpstr>VI: Script 6: ScrapperOryx.py   </vt:lpstr>
      <vt:lpstr>Statistiques</vt:lpstr>
      <vt:lpstr>Statistiques</vt:lpstr>
      <vt:lpstr>Statistiques</vt:lpstr>
      <vt:lpstr>Conclusion: </vt:lpstr>
      <vt:lpstr>VII: Script 7: ScrapperTwitterUkraine.py    </vt:lpstr>
      <vt:lpstr>Statistique à partir des updates de Jacub </vt:lpstr>
      <vt:lpstr>Résumé des réactions des télégrammes pro-russes</vt:lpstr>
      <vt:lpstr>Conclusion: </vt:lpstr>
      <vt:lpstr>Hypothèse 1 (principale) sur l’hypothètique nouvelle offensive russe</vt:lpstr>
      <vt:lpstr>Hypothèse 2 sur l’hypothetique nouvelle offensive russe</vt:lpstr>
      <vt:lpstr>Hypothèse 1 sur l’hypothètique nouvelle contre offensive ukrainienne </vt:lpstr>
      <vt:lpstr>VIII: Script 8: ScrapperWarSpotting.py     </vt:lpstr>
      <vt:lpstr>Statistique </vt:lpstr>
      <vt:lpstr>Statistique </vt:lpstr>
      <vt:lpstr>Conclusion: </vt:lpstr>
      <vt:lpstr>IX: Script 9: scrapperWikipedia.py       </vt:lpstr>
      <vt:lpstr>Exemples de Résumé </vt:lpstr>
      <vt:lpstr>Exemples de Résumé </vt:lpstr>
      <vt:lpstr>Conclusion: </vt:lpstr>
      <vt:lpstr>X: Script 10: scrapperYoutube.py      </vt:lpstr>
      <vt:lpstr>Exemples de Résumé </vt:lpstr>
      <vt:lpstr>Conclusion: </vt:lpstr>
      <vt:lpstr>XI: Script 11: scrapperPDFLocal.py       </vt:lpstr>
      <vt:lpstr>Images </vt:lpstr>
      <vt:lpstr>Images </vt:lpstr>
      <vt:lpstr>Résumés </vt:lpstr>
      <vt:lpstr>Conclusion: </vt:lpstr>
      <vt:lpstr>XII: Script 12: MapEventUkraine.py       </vt:lpstr>
      <vt:lpstr>Zones d’intérêts  </vt:lpstr>
      <vt:lpstr>Zones d’intérêts </vt:lpstr>
      <vt:lpstr>Conclusion: </vt:lpstr>
      <vt:lpstr>En résumé : </vt:lpstr>
      <vt:lpstr>Qui va gagner la guerre ? </vt:lpstr>
      <vt:lpstr>Qui va gagner la guerre ? </vt:lpstr>
      <vt:lpstr>Qui va gagner la guerre ? </vt:lpstr>
      <vt:lpstr>Remarques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TP: Mise en Œuvre d’un Botnet</dc:title>
  <dc:creator>Baptiste Proux</dc:creator>
  <cp:lastModifiedBy>Baptiste Proux</cp:lastModifiedBy>
  <cp:revision>137</cp:revision>
  <dcterms:created xsi:type="dcterms:W3CDTF">2023-01-24T17:04:08Z</dcterms:created>
  <dcterms:modified xsi:type="dcterms:W3CDTF">2023-02-12T12:31:42Z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